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3"/>
    <p:sldId id="778" r:id="rId4"/>
    <p:sldId id="260" r:id="rId5"/>
    <p:sldId id="261" r:id="rId6"/>
    <p:sldId id="263" r:id="rId7"/>
    <p:sldId id="274" r:id="rId8"/>
    <p:sldId id="277" r:id="rId9"/>
    <p:sldId id="278" r:id="rId10"/>
    <p:sldId id="283" r:id="rId11"/>
    <p:sldId id="285" r:id="rId12"/>
    <p:sldId id="279" r:id="rId13"/>
    <p:sldId id="280" r:id="rId14"/>
    <p:sldId id="286" r:id="rId15"/>
    <p:sldId id="771" r:id="rId16"/>
    <p:sldId id="266" r:id="rId17"/>
    <p:sldId id="282" r:id="rId18"/>
    <p:sldId id="777" r:id="rId19"/>
    <p:sldId id="779" r:id="rId20"/>
    <p:sldId id="267" r:id="rId21"/>
    <p:sldId id="27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461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58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02F65C6-7284-1749-84C1-DDDF212DC971}" type="datetimeFigureOut">
              <a:rPr lang="ru-RU" smtClean="0"/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3269F7B-7F9E-B545-AF9F-08013526C4C5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02F65C6-7284-1749-84C1-DDDF212DC971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3269F7B-7F9E-B545-AF9F-08013526C4C5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02F65C6-7284-1749-84C1-DDDF212DC971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3269F7B-7F9E-B545-AF9F-08013526C4C5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02F65C6-7284-1749-84C1-DDDF212DC971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3269F7B-7F9E-B545-AF9F-08013526C4C5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02F65C6-7284-1749-84C1-DDDF212DC971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3269F7B-7F9E-B545-AF9F-08013526C4C5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02F65C6-7284-1749-84C1-DDDF212DC971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3269F7B-7F9E-B545-AF9F-08013526C4C5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02F65C6-7284-1749-84C1-DDDF212DC971}" type="datetimeFigureOut">
              <a:rPr lang="ru-RU" smtClean="0"/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3269F7B-7F9E-B545-AF9F-08013526C4C5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02F65C6-7284-1749-84C1-DDDF212DC971}" type="datetimeFigureOut">
              <a:rPr lang="ru-RU" smtClean="0"/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3269F7B-7F9E-B545-AF9F-08013526C4C5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02F65C6-7284-1749-84C1-DDDF212DC971}" type="datetimeFigureOut">
              <a:rPr lang="ru-RU" smtClean="0"/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3269F7B-7F9E-B545-AF9F-08013526C4C5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02F65C6-7284-1749-84C1-DDDF212DC971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3269F7B-7F9E-B545-AF9F-08013526C4C5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02F65C6-7284-1749-84C1-DDDF212DC971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3269F7B-7F9E-B545-AF9F-08013526C4C5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402F65C6-7284-1749-84C1-DDDF212DC971}" type="datetimeFigureOut">
              <a:rPr lang="ru-RU" smtClean="0"/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3269F7B-7F9E-B545-AF9F-08013526C4C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6576" y="282804"/>
            <a:ext cx="96719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чём мы говорили на прошлом уроке?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сложные предложения отличаются от простых?</a:t>
            </a:r>
            <a:endParaRPr lang="ru-RU" sz="5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2640" y="3048572"/>
            <a:ext cx="116892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Выпал первый снег, и улицы города преобразились.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2632" y="458854"/>
            <a:ext cx="86467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Почему стоит запятая перед союзом И? 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3006" y="565609"/>
            <a:ext cx="870094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Чем, кроме смысла и интонации, могут соединяться между собой простые предложения в составе сложного? 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3889" y="348792"/>
            <a:ext cx="1144414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Кроме смысла и интонации, простые предложения в составе сложного могут соединяться с помощью союза.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Как называются такие предложение – союзные или бессоюзные?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3889" y="348792"/>
            <a:ext cx="1144414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Кроме смысла и интонации, простые предложения в составе сложного могут соединяться с помощью союза.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Как называются такие предложение – союзные или бессоюзные?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5291" y="4408684"/>
            <a:ext cx="10576874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Соединять простые предложения могут разные союзы: и, а, но.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219" y="179109"/>
            <a:ext cx="11538408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Запишем правило схематично в тетрадь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12" y="1406084"/>
            <a:ext cx="10728175" cy="527280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351" y="94723"/>
            <a:ext cx="116232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</a:t>
            </a:r>
            <a:endParaRPr lang="ru-R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Соедините между собой подходящие по смыслу части из левого и правого столбиков. Запишите сложные предложения. Подчеркните основы, союзы обведите в кружок.</a:t>
            </a:r>
            <a:endParaRPr lang="ru-R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4375" y="2129287"/>
          <a:ext cx="11623250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5811018"/>
                <a:gridCol w="5812232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1.Зима быстро приближалась,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А.пошёл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дождь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3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2.Небо затянулось облаками,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Б.и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мы весело катались с горки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3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3.Мама купила мне санки,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В.а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холода ещё не наступили. 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3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4.Приближался конец декабря,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Г.но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мы не успели подготовиться к ней заранее.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4375" y="2129287"/>
          <a:ext cx="11623250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5811018"/>
                <a:gridCol w="5812232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1.Зима быстро приближалась,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А.пошёл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дождь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3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2.Небо затянулось облаками,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Б.и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мы весело катались с горки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3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3.Мама купила мне санки,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В.а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холода ещё не наступили. 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3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4.Приближался конец декабря,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Г.но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мы не успели подготовиться к ней заранее.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5332" y="339593"/>
            <a:ext cx="111613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бессоюзное сложное предложение. 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Назовите союзные предложения.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Текстовое поле 3"/>
          <p:cNvSpPr txBox="1"/>
          <p:nvPr/>
        </p:nvSpPr>
        <p:spPr>
          <a:xfrm>
            <a:off x="509905" y="1320165"/>
            <a:ext cx="10720705" cy="2108835"/>
          </a:xfrm>
          <a:prstGeom prst="rect">
            <a:avLst/>
          </a:prstGeom>
        </p:spPr>
        <p:txBody>
          <a:bodyPr wrap="square">
            <a:noAutofit/>
          </a:bodyPr>
          <a:p>
            <a:pPr defTabSz="266700">
              <a:lnSpc>
                <a:spcPct val="107000"/>
              </a:lnSpc>
            </a:pPr>
            <a:r>
              <a:rPr sz="2400" b="1" i="1">
                <a:latin typeface="Times New Roman" panose="02020603050405020304"/>
                <a:ea typeface="Calibri" panose="020F0502020204030204"/>
              </a:rPr>
              <a:t>Составьте из двух простых предложений - союзное предложение при помощи союзов (И, А, НО,КОГДА, ЕСЛИ) и бессоюзное предложение. (Всего три предложения). </a:t>
            </a:r>
            <a:endParaRPr sz="2400" b="1" i="1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sz="2400" b="1" i="1">
                <a:latin typeface="Times New Roman" panose="02020603050405020304"/>
                <a:ea typeface="Calibri" panose="020F0502020204030204"/>
              </a:rPr>
              <a:t> </a:t>
            </a:r>
            <a:endParaRPr sz="2400" b="1" i="1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sz="2400">
                <a:latin typeface="Times New Roman" panose="02020603050405020304"/>
                <a:ea typeface="Calibri" panose="020F0502020204030204"/>
              </a:rPr>
              <a:t>1 вариант. Поднялся сильный ветер. Метель разбушевалась.</a:t>
            </a:r>
            <a:endParaRPr sz="24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sz="2400">
                <a:latin typeface="Times New Roman" panose="02020603050405020304"/>
                <a:ea typeface="Calibri" panose="020F0502020204030204"/>
              </a:rPr>
              <a:t> </a:t>
            </a:r>
            <a:endParaRPr sz="24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sz="2400">
                <a:latin typeface="Times New Roman" panose="02020603050405020304"/>
                <a:ea typeface="Calibri" panose="020F0502020204030204"/>
              </a:rPr>
              <a:t>2 вариант. Ветер стих. Снег повалил большими хлопьями.</a:t>
            </a:r>
            <a:endParaRPr sz="2400"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Текстовое поле 3"/>
          <p:cNvSpPr txBox="1"/>
          <p:nvPr/>
        </p:nvSpPr>
        <p:spPr>
          <a:xfrm>
            <a:off x="673735" y="1421130"/>
            <a:ext cx="10031095" cy="4015105"/>
          </a:xfrm>
          <a:prstGeom prst="rect">
            <a:avLst/>
          </a:prstGeom>
        </p:spPr>
        <p:txBody>
          <a:bodyPr wrap="square">
            <a:spAutoFit/>
          </a:bodyPr>
          <a:p>
            <a:pPr algn="just" defTabSz="266700"/>
            <a:r>
              <a:rPr sz="2400" b="1">
                <a:solidFill>
                  <a:srgbClr val="272F3D"/>
                </a:solidFill>
                <a:latin typeface="Times New Roman" panose="02020603050405020304"/>
                <a:ea typeface="sans-serif"/>
              </a:rPr>
              <a:t>Задание .Подчеркните грамматические основы.</a:t>
            </a:r>
            <a:endParaRPr sz="2400" b="1">
              <a:solidFill>
                <a:srgbClr val="272F3D"/>
              </a:solidFill>
              <a:latin typeface="Times New Roman" panose="02020603050405020304"/>
              <a:ea typeface="sans-serif"/>
            </a:endParaRPr>
          </a:p>
          <a:p>
            <a:pPr algn="just" defTabSz="266700">
              <a:lnSpc>
                <a:spcPct val="107000"/>
              </a:lnSpc>
            </a:pPr>
            <a:r>
              <a:rPr sz="2400" i="0">
                <a:solidFill>
                  <a:srgbClr val="272F3D"/>
                </a:solidFill>
                <a:latin typeface="Times New Roman" panose="02020603050405020304"/>
                <a:ea typeface="sans-serif"/>
              </a:rPr>
              <a:t>1. Сердце мое больно сжимается, когда я вспоминаю моего маленького друга. (А. де Сент-Экзюпери)</a:t>
            </a:r>
            <a:endParaRPr sz="2400" i="0">
              <a:solidFill>
                <a:srgbClr val="272F3D"/>
              </a:solidFill>
              <a:latin typeface="Times New Roman" panose="02020603050405020304"/>
              <a:ea typeface="sans-serif"/>
            </a:endParaRPr>
          </a:p>
          <a:p>
            <a:pPr algn="just" defTabSz="266700">
              <a:lnSpc>
                <a:spcPct val="107000"/>
              </a:lnSpc>
            </a:pPr>
            <a:r>
              <a:rPr sz="2400" i="0">
                <a:solidFill>
                  <a:srgbClr val="272F3D"/>
                </a:solidFill>
                <a:latin typeface="Times New Roman" panose="02020603050405020304"/>
                <a:ea typeface="sans-serif"/>
              </a:rPr>
              <a:t>2. В Диканьке никто не слышал, как черт украл месяц.</a:t>
            </a:r>
            <a:endParaRPr sz="2400" i="0">
              <a:solidFill>
                <a:srgbClr val="272F3D"/>
              </a:solidFill>
              <a:latin typeface="Times New Roman" panose="02020603050405020304"/>
              <a:ea typeface="sans-serif"/>
            </a:endParaRPr>
          </a:p>
          <a:p>
            <a:pPr algn="just" defTabSz="266700">
              <a:lnSpc>
                <a:spcPct val="107000"/>
              </a:lnSpc>
            </a:pPr>
            <a:r>
              <a:rPr sz="2400" i="0">
                <a:solidFill>
                  <a:srgbClr val="272F3D"/>
                </a:solidFill>
                <a:latin typeface="Times New Roman" panose="02020603050405020304"/>
                <a:ea typeface="sans-serif"/>
              </a:rPr>
              <a:t>3. Солоха кланялась каждому, и каждый думал, что она кланяется ему одному.</a:t>
            </a:r>
            <a:endParaRPr sz="2400" i="0">
              <a:solidFill>
                <a:srgbClr val="272F3D"/>
              </a:solidFill>
              <a:latin typeface="Times New Roman" panose="02020603050405020304"/>
              <a:ea typeface="sans-serif"/>
            </a:endParaRPr>
          </a:p>
          <a:p>
            <a:pPr algn="just" defTabSz="266700">
              <a:lnSpc>
                <a:spcPct val="107000"/>
              </a:lnSpc>
            </a:pPr>
            <a:r>
              <a:rPr sz="2400" i="0">
                <a:solidFill>
                  <a:srgbClr val="272F3D"/>
                </a:solidFill>
                <a:latin typeface="Times New Roman" panose="02020603050405020304"/>
                <a:ea typeface="sans-serif"/>
              </a:rPr>
              <a:t>4. Снег загорелся широким серебряным полем и весь обсыпался хрустальными звездами.</a:t>
            </a:r>
            <a:endParaRPr sz="2400" i="0">
              <a:solidFill>
                <a:srgbClr val="272F3D"/>
              </a:solidFill>
              <a:latin typeface="Times New Roman" panose="02020603050405020304"/>
              <a:ea typeface="sans-serif"/>
            </a:endParaRPr>
          </a:p>
          <a:p>
            <a:pPr algn="just" defTabSz="266700">
              <a:lnSpc>
                <a:spcPct val="107000"/>
              </a:lnSpc>
            </a:pPr>
            <a:r>
              <a:rPr sz="2400" i="0">
                <a:solidFill>
                  <a:srgbClr val="272F3D"/>
                </a:solidFill>
                <a:latin typeface="Times New Roman" panose="02020603050405020304"/>
                <a:ea typeface="sans-serif"/>
              </a:rPr>
              <a:t>5. Красавица хотела что-то  сказать, но кузнец махнул рукою и убежал. (Н. В. Гоголь)</a:t>
            </a:r>
            <a:endParaRPr sz="2400" i="0">
              <a:solidFill>
                <a:srgbClr val="272F3D"/>
              </a:solidFill>
              <a:latin typeface="Times New Roman" panose="02020603050405020304"/>
              <a:ea typeface="sans-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7348" y="710724"/>
            <a:ext cx="1176465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 фразы: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1.На уроке я узнал (-а) …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2.Бессоюзное сложное предложение отличается от союзного …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3.Самым трудным было задание …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Текстовое поле 3"/>
          <p:cNvSpPr txBox="1"/>
          <p:nvPr/>
        </p:nvSpPr>
        <p:spPr>
          <a:xfrm>
            <a:off x="511175" y="535305"/>
            <a:ext cx="10605135" cy="6551295"/>
          </a:xfrm>
          <a:prstGeom prst="rect">
            <a:avLst/>
          </a:prstGeom>
        </p:spPr>
        <p:txBody>
          <a:bodyPr>
            <a:noAutofit/>
          </a:bodyPr>
          <a:p>
            <a:pPr defTabSz="266700">
              <a:lnSpc>
                <a:spcPct val="107000"/>
              </a:lnSpc>
            </a:pPr>
            <a:r>
              <a:rPr sz="2000" b="1" i="1">
                <a:latin typeface="Times New Roman" panose="02020603050405020304"/>
                <a:ea typeface="Calibri" panose="020F0502020204030204"/>
              </a:rPr>
              <a:t>Вопросы:</a:t>
            </a:r>
            <a:endParaRPr sz="2000" b="1" i="1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sz="2000" b="1">
                <a:latin typeface="Times New Roman" panose="02020603050405020304"/>
                <a:ea typeface="Calibri" panose="020F0502020204030204"/>
              </a:rPr>
              <a:t> </a:t>
            </a:r>
            <a:endParaRPr sz="2000" b="1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sz="2000">
                <a:latin typeface="Times New Roman" panose="02020603050405020304"/>
                <a:ea typeface="Calibri" panose="020F0502020204030204"/>
              </a:rPr>
              <a:t>Если предложение произносится с особой эмоционально окрашенной интонацией, оно восклицательное </a:t>
            </a:r>
            <a:endParaRPr sz="20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sz="2000">
                <a:latin typeface="Times New Roman" panose="02020603050405020304"/>
                <a:ea typeface="Calibri" panose="020F0502020204030204"/>
              </a:rPr>
              <a:t>Если в предложении просят что – то выполнить, то оно побудительное </a:t>
            </a:r>
            <a:endParaRPr sz="20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sz="2000">
                <a:latin typeface="Times New Roman" panose="02020603050405020304"/>
                <a:ea typeface="Calibri" panose="020F0502020204030204"/>
              </a:rPr>
              <a:t>Простое предложение имеет одну грамматическую основу </a:t>
            </a:r>
            <a:endParaRPr sz="20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sz="2000">
                <a:latin typeface="Times New Roman" panose="02020603050405020304"/>
                <a:ea typeface="Calibri" panose="020F0502020204030204"/>
              </a:rPr>
              <a:t>Грамматическая основа состоит только из подлежащего </a:t>
            </a:r>
            <a:endParaRPr sz="20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sz="2000">
                <a:latin typeface="Times New Roman" panose="02020603050405020304"/>
                <a:ea typeface="Calibri" panose="020F0502020204030204"/>
              </a:rPr>
              <a:t>Если ГО состоит из одного ГЧП, оно односоставное </a:t>
            </a:r>
            <a:endParaRPr sz="20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sz="2000">
                <a:latin typeface="Times New Roman" panose="02020603050405020304"/>
                <a:ea typeface="Calibri" panose="020F0502020204030204"/>
              </a:rPr>
              <a:t>Предложение «Меня морозит и тошнит» - односоставное </a:t>
            </a:r>
            <a:endParaRPr sz="20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sz="2000">
                <a:latin typeface="Times New Roman" panose="02020603050405020304"/>
                <a:ea typeface="Calibri" panose="020F0502020204030204"/>
              </a:rPr>
              <a:t>Предложение «Зима наступила очень рано» - односоставное </a:t>
            </a:r>
            <a:endParaRPr sz="20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sz="2000">
                <a:latin typeface="Times New Roman" panose="02020603050405020304"/>
                <a:ea typeface="Calibri" panose="020F0502020204030204"/>
              </a:rPr>
              <a:t>Подлежащее может быть выражено словосочетанием </a:t>
            </a:r>
            <a:endParaRPr sz="20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sz="2000">
                <a:latin typeface="Times New Roman" panose="02020603050405020304"/>
                <a:ea typeface="Calibri" panose="020F0502020204030204"/>
              </a:rPr>
              <a:t>В предложении «Мама любит дочь» – дочь подлежащее </a:t>
            </a:r>
            <a:endParaRPr sz="20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sz="2000">
                <a:latin typeface="Times New Roman" panose="02020603050405020304"/>
                <a:ea typeface="Calibri" panose="020F0502020204030204"/>
              </a:rPr>
              <a:t>Если в предложении есть хоть один ВЧП, то оно распространенное </a:t>
            </a:r>
            <a:endParaRPr sz="20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sz="2000">
                <a:latin typeface="Times New Roman" panose="02020603050405020304"/>
                <a:ea typeface="Calibri" panose="020F0502020204030204"/>
              </a:rPr>
              <a:t>ОЧП отвечают на один и тот же вопрос </a:t>
            </a:r>
            <a:endParaRPr sz="20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sz="2000">
                <a:latin typeface="Times New Roman" panose="02020603050405020304"/>
                <a:ea typeface="Calibri" panose="020F0502020204030204"/>
              </a:rPr>
              <a:t>В предложении «Меня морозит и тошнит» меня – это подлежащее </a:t>
            </a:r>
            <a:endParaRPr sz="20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sz="2000">
                <a:latin typeface="Times New Roman" panose="02020603050405020304"/>
                <a:ea typeface="Calibri" panose="020F0502020204030204"/>
              </a:rPr>
              <a:t>Ребята на концерте пели, танцевали, читали стихи. ОЧП – сказуемые </a:t>
            </a:r>
            <a:endParaRPr sz="20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sz="2000">
                <a:latin typeface="Times New Roman" panose="02020603050405020304"/>
                <a:ea typeface="Calibri" panose="020F0502020204030204"/>
              </a:rPr>
              <a:t>Если ОЧП связаны одиночным союзом И запятая между ними не ставится </a:t>
            </a:r>
            <a:endParaRPr sz="2000"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07000"/>
              </a:lnSpc>
            </a:pPr>
            <a:r>
              <a:rPr sz="2000">
                <a:latin typeface="Times New Roman" panose="02020603050405020304"/>
                <a:ea typeface="Calibri" panose="020F0502020204030204"/>
              </a:rPr>
              <a:t>В предложении «Снег лежал везде: на тротуарах, на крышах» везде обобщающее сл</a:t>
            </a:r>
            <a:r>
              <a:rPr lang="ru-RU" sz="2000">
                <a:latin typeface="Times New Roman" panose="02020603050405020304"/>
                <a:ea typeface="Calibri" panose="020F0502020204030204"/>
              </a:rPr>
              <a:t>ово</a:t>
            </a:r>
            <a:endParaRPr lang="ru-RU" sz="2000"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5108" y="835926"/>
            <a:ext cx="8151828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Домашнее задание: </a:t>
            </a:r>
            <a: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упр. 890</a:t>
            </a:r>
            <a:endParaRPr lang="ru-RU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7628" y="383644"/>
            <a:ext cx="5971308" cy="6463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kern="0" dirty="0">
                <a:solidFill>
                  <a:srgbClr val="A7A7A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Назовите тему урока</a:t>
            </a:r>
            <a:endParaRPr lang="ru-RU" kern="0" dirty="0">
              <a:solidFill>
                <a:srgbClr val="A7A7A7">
                  <a:lumMod val="50000"/>
                </a:srgbClr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060" y="1799140"/>
            <a:ext cx="1134044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</a:t>
            </a:r>
            <a:r>
              <a:rPr lang="en-US" sz="6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6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жн</a:t>
            </a:r>
            <a:r>
              <a:rPr lang="en-US" sz="6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ru-RU" sz="6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ые</a:t>
            </a:r>
            <a:r>
              <a:rPr lang="ru-RU" sz="6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</a:t>
            </a:r>
            <a:r>
              <a:rPr lang="en-US" sz="6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6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длож</a:t>
            </a:r>
            <a:r>
              <a:rPr lang="en-US" sz="6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6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ения</a:t>
            </a:r>
            <a:r>
              <a:rPr lang="ru-RU" sz="6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6600" b="1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6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бес</a:t>
            </a:r>
            <a:r>
              <a:rPr lang="en-US" sz="6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ru-RU" sz="6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сою</a:t>
            </a:r>
            <a:r>
              <a:rPr lang="en-US" sz="6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6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зной и </a:t>
            </a:r>
            <a:endParaRPr lang="en-US" sz="6600" b="1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6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сою</a:t>
            </a:r>
            <a:r>
              <a:rPr lang="en-US" sz="6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ru-RU" sz="6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зной </a:t>
            </a:r>
            <a:r>
              <a:rPr lang="ru-RU" sz="6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</a:t>
            </a:r>
            <a:r>
              <a:rPr lang="en-US" sz="6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ru-RU" sz="66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зью</a:t>
            </a:r>
            <a:endParaRPr lang="ru-RU" sz="66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0536" y="348791"/>
            <a:ext cx="9150927" cy="7078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Helvetica"/>
                <a:sym typeface="Helvetica"/>
              </a:rPr>
              <a:t>Т</a:t>
            </a:r>
            <a:r>
              <a:rPr lang="ru-RU" sz="40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Helvetica"/>
                <a:sym typeface="Helvetica"/>
              </a:rPr>
              <a:t>ема</a:t>
            </a:r>
            <a:r>
              <a:rPr lang="ru-RU" sz="40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Helvetica"/>
                <a:sym typeface="Helvetica"/>
              </a:rPr>
              <a:t> урока </a:t>
            </a:r>
            <a:endParaRPr lang="ru-RU" sz="4000" b="1" kern="0" dirty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060" y="1799140"/>
            <a:ext cx="1134044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Сложные предложения с бессоюзной и союзной связью</a:t>
            </a:r>
            <a:endParaRPr lang="ru-RU" sz="66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1627" y="203675"/>
            <a:ext cx="5971308" cy="6463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rPr>
              <a:t>Продолжите фразы</a:t>
            </a:r>
            <a:endParaRPr lang="ru-RU" kern="0" dirty="0">
              <a:solidFill>
                <a:srgbClr val="00206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495" y="971758"/>
            <a:ext cx="11783505" cy="4707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урока:</a:t>
            </a:r>
            <a:endParaRPr lang="ru-RU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Научиться различать простые и </a:t>
            </a:r>
            <a:endParaRPr lang="en-US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сложные </a:t>
            </a:r>
            <a:r>
              <a:rPr lang="ru-RU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r>
              <a:rPr lang="ru-RU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2.Выяснить, чем отличаются бессоюзные и союзные сложные </a:t>
            </a:r>
            <a:r>
              <a:rPr lang="ru-RU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r>
              <a:rPr lang="ru-RU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3.Повторить второстепенные члены </a:t>
            </a:r>
            <a:r>
              <a:rPr lang="ru-RU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r>
              <a:rPr lang="ru-RU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8495" y="971758"/>
            <a:ext cx="11783505" cy="5477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урока: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5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kumimoji="0" lang="ru-RU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Научиться различать простые и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сложные предложения. 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2.Выяснить, чем отличаются бессоюзные и союзные сложные предложения.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3.Повторить второстепенные члены предложения.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327" y="555868"/>
            <a:ext cx="1146299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прошлом уроке мы с вами выяснили, что предложения, имеющие одну грамматическую основу, называются простыми, а предложения, имеющие несколько грамматических основ, называются сложными. Сложное предложение может состоять из двух простых предложений и более.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763" y="305372"/>
            <a:ext cx="1168923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Простые предложения, входящие в состав сложного, связаны между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собой по смыслу и интонационно.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AD461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Запишите предложение, подчеркните основы. 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AD461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Выпал первый снег, и улицы города преобразились.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2640" y="3048572"/>
            <a:ext cx="116892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Выпал первый снег, и улицы города преобразились.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6824" y="505988"/>
            <a:ext cx="86467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Это простое или сложное предложение? 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0F9ED5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4120</Words>
  <Application>WPS Presentation</Application>
  <PresentationFormat>Широкоэкранный</PresentationFormat>
  <Paragraphs>130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SimSun</vt:lpstr>
      <vt:lpstr>Wingdings</vt:lpstr>
      <vt:lpstr>Times New Roman</vt:lpstr>
      <vt:lpstr>Calibri</vt:lpstr>
      <vt:lpstr>Helvetica</vt:lpstr>
      <vt:lpstr>Aptos</vt:lpstr>
      <vt:lpstr>Segoe Print</vt:lpstr>
      <vt:lpstr>Microsoft YaHei</vt:lpstr>
      <vt:lpstr>Arial Unicode MS</vt:lpstr>
      <vt:lpstr>Aptos Display</vt:lpstr>
      <vt:lpstr>Times New Roman</vt:lpstr>
      <vt:lpstr>Calibri</vt:lpstr>
      <vt:lpstr>sans-serif</vt:lpstr>
      <vt:lpstr>Blue Waves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Верна</dc:creator>
  <cp:lastModifiedBy>WPS_1731444607</cp:lastModifiedBy>
  <cp:revision>14</cp:revision>
  <dcterms:created xsi:type="dcterms:W3CDTF">2024-10-05T11:57:00Z</dcterms:created>
  <dcterms:modified xsi:type="dcterms:W3CDTF">2025-01-17T00:17:29Z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0176C0707DE14440816ACBD34A06B3E5_12</vt:lpwstr>
  </property>
  <property fmtid="{D5CDD505-2E9C-101B-9397-08002B2CF9AE}" pid="3" name="KSOProductBuildVer">
    <vt:lpwstr>1049-12.2.0.19805</vt:lpwstr>
  </property>
</Properties>
</file>