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312" r:id="rId5"/>
    <p:sldId id="309" r:id="rId6"/>
    <p:sldId id="310" r:id="rId7"/>
    <p:sldId id="30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97" r:id="rId18"/>
    <p:sldId id="311" r:id="rId19"/>
    <p:sldId id="298" r:id="rId20"/>
    <p:sldId id="300" r:id="rId21"/>
    <p:sldId id="301" r:id="rId22"/>
    <p:sldId id="303" r:id="rId23"/>
    <p:sldId id="305" r:id="rId24"/>
    <p:sldId id="269" r:id="rId25"/>
    <p:sldId id="270" r:id="rId26"/>
    <p:sldId id="271" r:id="rId27"/>
    <p:sldId id="273" r:id="rId28"/>
    <p:sldId id="275" r:id="rId29"/>
    <p:sldId id="277" r:id="rId30"/>
    <p:sldId id="279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55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8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37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8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7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19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030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806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2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25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563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02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524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705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079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627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49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001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5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193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433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145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8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69DFF7-2569-4745-87D8-CA4FAEEEC5F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B28FA3-6607-4CDE-B61A-48A41C6369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64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0C5A-32C8-3546-9192-F67260EA22A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335BB-A41C-244C-8D8E-96BBF6B16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05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" y="1636664"/>
            <a:ext cx="8928991" cy="4464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360" y="188640"/>
            <a:ext cx="7772400" cy="2160239"/>
          </a:xfrm>
        </p:spPr>
        <p:txBody>
          <a:bodyPr>
            <a:normAutofit/>
          </a:bodyPr>
          <a:lstStyle/>
          <a:p>
            <a:pPr lvl="0" algn="ctr" defTabSz="457200">
              <a:spcBef>
                <a:spcPts val="0"/>
              </a:spcBef>
            </a:pPr>
            <a:r>
              <a:rPr lang="ru-RU" sz="2400" dirty="0">
                <a:solidFill>
                  <a:srgbClr val="C00000"/>
                </a:solidFill>
                <a:effectLst/>
                <a:latin typeface="Times New Roman"/>
                <a:cs typeface="+mn-cs"/>
              </a:rPr>
              <a:t>КРИТЕРИАЛЬНОЕ ОЦЕНИВАНИЕ 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/>
                <a:cs typeface="+mn-cs"/>
              </a:rPr>
            </a:br>
            <a:r>
              <a:rPr lang="ru-RU" sz="3100" dirty="0">
                <a:solidFill>
                  <a:srgbClr val="C00000"/>
                </a:solidFill>
                <a:effectLst/>
                <a:latin typeface="Times New Roman"/>
                <a:cs typeface="+mn-cs"/>
              </a:rPr>
              <a:t>как инструмент управления качеством образовательных результатов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/>
                <a:cs typeface="+mn-cs"/>
              </a:rPr>
              <a:t/>
            </a:r>
            <a:br>
              <a:rPr lang="ru-RU" sz="2400" b="0" dirty="0">
                <a:solidFill>
                  <a:srgbClr val="000000"/>
                </a:solidFill>
                <a:effectLst/>
                <a:latin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427" y="489359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Заместитель директора по УВР МБОУ «</a:t>
            </a:r>
            <a:r>
              <a:rPr lang="ru-RU" sz="1800" b="1" dirty="0" err="1" smtClean="0">
                <a:solidFill>
                  <a:schemeClr val="bg1"/>
                </a:solidFill>
              </a:rPr>
              <a:t>Илсхан-Юртовская</a:t>
            </a:r>
            <a:r>
              <a:rPr lang="ru-RU" sz="1800" b="1" dirty="0" smtClean="0">
                <a:solidFill>
                  <a:schemeClr val="bg1"/>
                </a:solidFill>
              </a:rPr>
              <a:t> СШ им Кадыровой  </a:t>
            </a:r>
            <a:r>
              <a:rPr lang="ru-RU" sz="1800" b="1" dirty="0" err="1" smtClean="0">
                <a:solidFill>
                  <a:schemeClr val="bg1"/>
                </a:solidFill>
              </a:rPr>
              <a:t>Аймани</a:t>
            </a:r>
            <a:r>
              <a:rPr lang="ru-RU" sz="18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800" b="1" dirty="0" err="1" smtClean="0">
                <a:solidFill>
                  <a:schemeClr val="bg1"/>
                </a:solidFill>
              </a:rPr>
              <a:t>Тавзиева</a:t>
            </a:r>
            <a:r>
              <a:rPr lang="ru-RU" sz="1800" b="1" dirty="0" smtClean="0">
                <a:solidFill>
                  <a:schemeClr val="bg1"/>
                </a:solidFill>
              </a:rPr>
              <a:t> Л.А-Х.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361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/>
            <a:r>
              <a:rPr lang="ru-RU" sz="2400" b="1" dirty="0">
                <a:solidFill>
                  <a:srgbClr val="A00000"/>
                </a:solidFill>
                <a:latin typeface="Calibri"/>
              </a:rPr>
              <a:t>Задайте себе вопросы: «Какие ожидаемые результаты являются настолько важными, что их стоит оценивать? Являются ли эти знания, умения/навыки, ценности полезными, применимыми в реальной жизни </a:t>
            </a:r>
          </a:p>
          <a:p>
            <a:pPr lvl="0" algn="ctr" defTabSz="457200"/>
            <a:r>
              <a:rPr lang="ru-RU" sz="2400" b="1" dirty="0">
                <a:solidFill>
                  <a:srgbClr val="A00000"/>
                </a:solidFill>
                <a:latin typeface="Calibri"/>
              </a:rPr>
              <a:t>для человека? Насколько часто они нужны в жизни?» </a:t>
            </a:r>
          </a:p>
        </p:txBody>
      </p:sp>
    </p:spTree>
    <p:extLst>
      <p:ext uri="{BB962C8B-B14F-4D97-AF65-F5344CB8AC3E}">
        <p14:creationId xmlns:p14="http://schemas.microsoft.com/office/powerpoint/2010/main" val="164042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796" y="116632"/>
            <a:ext cx="8229600" cy="1303519"/>
          </a:xfrm>
        </p:spPr>
        <p:txBody>
          <a:bodyPr>
            <a:normAutofit fontScale="90000"/>
          </a:bodyPr>
          <a:lstStyle/>
          <a:p>
            <a:pPr lvl="0" algn="ctr" defTabSz="457200">
              <a:spcBef>
                <a:spcPts val="0"/>
              </a:spcBef>
            </a:pPr>
            <a:r>
              <a:rPr lang="ru-RU" sz="36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6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Второй </a:t>
            </a:r>
            <a:r>
              <a:rPr lang="ru-RU" sz="36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великий принцип: </a:t>
            </a:r>
            <a:br>
              <a:rPr lang="ru-RU" sz="36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6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«Адекватность/</a:t>
            </a:r>
            <a:r>
              <a:rPr lang="ru-RU" sz="360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Validity</a:t>
            </a:r>
            <a:r>
              <a:rPr lang="ru-RU" sz="36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» </a:t>
            </a:r>
            <a:r>
              <a:rPr lang="ru-RU" sz="4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4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0090"/>
                </a:solidFill>
                <a:latin typeface="Calibri"/>
              </a:rPr>
              <a:t>Как мы можем быть уверены, что отобранный нами результат достигнут?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srgbClr val="000090"/>
                </a:solidFill>
                <a:latin typeface="Calibri"/>
              </a:rPr>
              <a:t>Нужно выбрать точный (адекватный) инструмент оценивания, т.е. упражнение для оценки, которое показало бы нам, что ученики овладели необходимыми знаниями, умениями/навыками, ценностями.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 algn="ctr" defTabSz="457200">
              <a:buClrTx/>
              <a:buSzTx/>
              <a:buNone/>
            </a:pPr>
            <a:r>
              <a:rPr lang="ru-RU" b="1" dirty="0">
                <a:solidFill>
                  <a:srgbClr val="A00000"/>
                </a:solidFill>
                <a:latin typeface="Calibri"/>
              </a:rPr>
              <a:t>Задайте себе вопрос: «Какое упражнение или задание может адекватно показать, что ученики достигли ожидаемого учебного результата, овладели нужными знаниями, умениями/навыками, ценностями?»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04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Третий великий принцип: </a:t>
            </a:r>
            <a:br>
              <a:rPr lang="ru-RU" sz="4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</a:br>
            <a:r>
              <a:rPr lang="ru-RU" sz="4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«Объективность/</a:t>
            </a:r>
            <a:r>
              <a:rPr lang="ru-RU" sz="400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Reliability</a:t>
            </a:r>
            <a:r>
              <a:rPr lang="ru-RU" sz="4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» </a:t>
            </a:r>
            <a:br>
              <a:rPr lang="ru-RU" sz="4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srgbClr val="000090"/>
                </a:solidFill>
                <a:latin typeface="Calibri"/>
              </a:rPr>
              <a:t>Как сделать так, чтобы разные люди, оценивая одну и ту же (или подобную) работу, могли ставить одинаковые оценки?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srgbClr val="000090"/>
                </a:solidFill>
                <a:latin typeface="Calibri"/>
              </a:rPr>
              <a:t>Объективность (постоянство, надежность, достоверность) достигается путем тщательной разработки очень конкретных критериев, показателей и уровневых дескрипторов оценивания, показывающих уровень работы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A00000"/>
                </a:solidFill>
                <a:latin typeface="Calibri"/>
              </a:rPr>
              <a:t>«Какие характеристики должна иметь отличная, хорошая работа, удовлетворительная или неудовлетворительная работа? Понятны ли эти характеристики (критерии) для других преподавателей и для самих оцениваемых? Достаточно ли они точны, однозначны?»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8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57200">
              <a:spcBef>
                <a:spcPts val="0"/>
              </a:spcBef>
            </a:pPr>
            <a:r>
              <a:rPr lang="ru-RU" sz="4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Четвертый великий принцип:</a:t>
            </a:r>
            <a:br>
              <a:rPr lang="ru-RU" sz="4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4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 «Интегрированность» </a:t>
            </a:r>
            <a:br>
              <a:rPr lang="ru-RU" sz="4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srgbClr val="000090"/>
                </a:solidFill>
                <a:latin typeface="Calibri"/>
              </a:rPr>
              <a:t>Критерии оценивания какого-то упражнения являются одновременно правилами выполнения этого упражнения. Оценивание должно быть интегрировано в сам процесс обучения.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srgbClr val="000090"/>
                </a:solidFill>
                <a:latin typeface="Calibri"/>
              </a:rPr>
              <a:t>«Несправедливо оценивать то, чему вы не учили», — говорит </a:t>
            </a:r>
            <a:r>
              <a:rPr lang="ru-RU" b="1" dirty="0" err="1">
                <a:solidFill>
                  <a:srgbClr val="000090"/>
                </a:solidFill>
                <a:latin typeface="Calibri"/>
              </a:rPr>
              <a:t>Дайана</a:t>
            </a:r>
            <a:r>
              <a:rPr lang="ru-RU" b="1" dirty="0">
                <a:solidFill>
                  <a:srgbClr val="000090"/>
                </a:solidFill>
                <a:latin typeface="Calibri"/>
              </a:rPr>
              <a:t> </a:t>
            </a:r>
            <a:r>
              <a:rPr lang="ru-RU" b="1" dirty="0" err="1">
                <a:solidFill>
                  <a:srgbClr val="000090"/>
                </a:solidFill>
                <a:latin typeface="Calibri"/>
              </a:rPr>
              <a:t>Хесс</a:t>
            </a:r>
            <a:r>
              <a:rPr lang="ru-RU" b="1" dirty="0">
                <a:solidFill>
                  <a:srgbClr val="000090"/>
                </a:solidFill>
                <a:latin typeface="Calibri"/>
              </a:rPr>
              <a:t>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>
                <a:solidFill>
                  <a:srgbClr val="A00000"/>
                </a:solidFill>
                <a:latin typeface="Calibri"/>
              </a:rPr>
              <a:t>Задайте вопросы: «Включены ли критерии оценивания в процесс обучения? Учу ли я тому же, что и буду оценивать?»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78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8064896" cy="20162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1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1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1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1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1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1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1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1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1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4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4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Шестой, </a:t>
            </a:r>
            <a:b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</a:br>
            <a: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«контрреволюционный» принцип: </a:t>
            </a:r>
            <a:b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</a:br>
            <a:r>
              <a:rPr lang="ru-RU" sz="31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«Простота (гениальная)» </a:t>
            </a:r>
            <a:r>
              <a:rPr lang="ru-RU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/>
            </a:r>
            <a:br>
              <a:rPr lang="ru-RU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348880"/>
            <a:ext cx="7772400" cy="3024336"/>
          </a:xfrm>
        </p:spPr>
        <p:txBody>
          <a:bodyPr/>
          <a:lstStyle/>
          <a:p>
            <a:pPr marR="0" lvl="0" algn="l" defTabSz="457200">
              <a:spcBef>
                <a:spcPts val="0"/>
              </a:spcBef>
              <a:buClrTx/>
              <a:buSzTx/>
            </a:pPr>
            <a:r>
              <a:rPr lang="ru-RU" sz="2400" b="1" dirty="0">
                <a:solidFill>
                  <a:srgbClr val="000090"/>
                </a:solidFill>
                <a:latin typeface="Calibri"/>
              </a:rPr>
              <a:t>Процесс оценивания и сами формы оценки должны быть просты и удобны </a:t>
            </a:r>
          </a:p>
          <a:p>
            <a:pPr marR="0" lvl="0" algn="l" defTabSz="457200">
              <a:spcBef>
                <a:spcPts val="0"/>
              </a:spcBef>
              <a:buClrTx/>
              <a:buSzTx/>
            </a:pPr>
            <a:r>
              <a:rPr lang="ru-RU" sz="2400" b="1" dirty="0">
                <a:solidFill>
                  <a:srgbClr val="000090"/>
                </a:solidFill>
                <a:latin typeface="Calibri"/>
              </a:rPr>
              <a:t>в применении и пользовании. </a:t>
            </a:r>
            <a:endParaRPr lang="ru-RU" sz="2400" b="1" dirty="0" smtClean="0">
              <a:solidFill>
                <a:srgbClr val="000090"/>
              </a:solidFill>
              <a:latin typeface="Calibri"/>
            </a:endParaRPr>
          </a:p>
          <a:p>
            <a:pPr algn="ctr"/>
            <a:r>
              <a:rPr lang="ru-RU" sz="2400" b="1" dirty="0">
                <a:solidFill>
                  <a:srgbClr val="A00000"/>
                </a:solidFill>
                <a:latin typeface="Calibri"/>
              </a:rPr>
              <a:t>«Контрреволюционный» вопрос: </a:t>
            </a:r>
          </a:p>
          <a:p>
            <a:pPr algn="ctr"/>
            <a:r>
              <a:rPr lang="ru-RU" sz="2400" b="1" dirty="0">
                <a:solidFill>
                  <a:srgbClr val="A00000"/>
                </a:solidFill>
                <a:latin typeface="Calibri"/>
              </a:rPr>
              <a:t>«Достаточно ли прост и доступен процесс оценивания для педагога и учащихся?» </a:t>
            </a:r>
          </a:p>
          <a:p>
            <a:pPr marR="0" lvl="0" algn="l" defTabSz="457200">
              <a:spcBef>
                <a:spcPts val="0"/>
              </a:spcBef>
              <a:buClrTx/>
              <a:buSzTx/>
            </a:pPr>
            <a:endParaRPr lang="ru-RU" sz="2400" b="1" dirty="0">
              <a:solidFill>
                <a:srgbClr val="000090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98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72675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49484" y="103378"/>
            <a:ext cx="606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ПОСТРОЕНИЕ КРИТЕРИАЛЬНОГО АППАРАТА ОЦЕНИВАНИЯ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7"/>
            <a:ext cx="856895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Крите́рий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признак, основание, правило принятия решения по оценке чего-либо на соответствие предъявленным требованиям. Критерии расшифровываются дескрипторами, в которых (для каждой конкретной работы) дается четкое представление о том, как в идеале должен выглядеть результат выполнения учебного задания, а оценивание согласно дескриптору – это определение степени приближения ученика к данной цели.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убрикатор (инструкция по оцениванию)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подробное описание уровней достижений учащихся по каждому критерию и соответствующее им количество баллов.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описание уровней достижения конкретного балла, которое последовательно показывает все шаги учащегося по достижению наилучшего результата, каждый уровень  оценивается определенным количеством баллов: чем выше достижение – тем больше балл по данному критерию.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4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628800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Уровневые дескрипторы  — описание, необходимое для оценивания различных уровней достижения результата или степени приближения показателя к оптимальному значению.</a:t>
            </a:r>
          </a:p>
        </p:txBody>
      </p:sp>
    </p:spTree>
    <p:extLst>
      <p:ext uri="{BB962C8B-B14F-4D97-AF65-F5344CB8AC3E}">
        <p14:creationId xmlns:p14="http://schemas.microsoft.com/office/powerpoint/2010/main" val="310728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Учитель    формулирует   цели  изучения данной темы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 для ученика (целеполагание ученика)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 </a:t>
            </a:r>
            <a:r>
              <a:rPr lang="ru-RU" sz="2800" b="1" u="sng" dirty="0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в соответствии с  требованиям  ФГОС 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u="sng" dirty="0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(требования к предметным, 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u="sng" dirty="0" err="1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метапредметным</a:t>
            </a:r>
            <a:r>
              <a:rPr lang="ru-RU" sz="2800" b="1" u="sng" dirty="0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 и личностным результатам).</a:t>
            </a:r>
            <a:endParaRPr lang="ru-RU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u="sng" dirty="0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Возможные формулировки: </a:t>
            </a:r>
            <a:endParaRPr lang="ru-RU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знать…,  уметь…, иметь представление…, </a:t>
            </a:r>
            <a:endParaRPr lang="ru-RU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понимать…, уметь объяснить…,</a:t>
            </a:r>
            <a:endParaRPr lang="ru-RU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>
                <a:solidFill>
                  <a:srgbClr val="000000"/>
                </a:solidFill>
                <a:latin typeface="Calibri" charset="0"/>
                <a:ea typeface="Arial" charset="0"/>
                <a:cs typeface="Times New Roman" charset="0"/>
              </a:rPr>
              <a:t> уметь доказать свою точку зрения… и т.д. </a:t>
            </a:r>
            <a:endParaRPr lang="ru-RU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4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6480720" cy="4005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2007"/>
            <a:ext cx="7772400" cy="2088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0000"/>
                </a:solidFill>
                <a:latin typeface="Century Gothic" charset="0"/>
                <a:ea typeface="Arial" charset="0"/>
                <a:cs typeface="Arial" charset="0"/>
              </a:rPr>
              <a:t>Затем </a:t>
            </a:r>
            <a:r>
              <a:rPr lang="ru-RU" sz="3100" u="sng" dirty="0">
                <a:solidFill>
                  <a:srgbClr val="000000"/>
                </a:solidFill>
                <a:latin typeface="Century Gothic" charset="0"/>
                <a:ea typeface="Arial" charset="0"/>
                <a:cs typeface="Arial" charset="0"/>
              </a:rPr>
              <a:t>каждое требование  </a:t>
            </a:r>
            <a:r>
              <a:rPr lang="ru-RU" sz="3100" dirty="0">
                <a:solidFill>
                  <a:srgbClr val="000000"/>
                </a:solidFill>
                <a:latin typeface="Century Gothic" charset="0"/>
                <a:ea typeface="Arial" charset="0"/>
                <a:cs typeface="Arial" charset="0"/>
              </a:rPr>
              <a:t>преобразуется  в  задание в контрольной работе </a:t>
            </a:r>
            <a:r>
              <a:rPr lang="ru-RU" dirty="0">
                <a:solidFill>
                  <a:srgbClr val="000000"/>
                </a:solidFill>
                <a:latin typeface="Century Gothic" charset="0"/>
                <a:ea typeface="Arial" charset="0"/>
                <a:cs typeface="Arial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entury Gothic" charset="0"/>
                <a:ea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2"/>
            <a:ext cx="7846640" cy="2016223"/>
          </a:xfrm>
        </p:spPr>
        <p:txBody>
          <a:bodyPr>
            <a:normAutofit lnSpcReduction="10000"/>
          </a:bodyPr>
          <a:lstStyle/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3200" b="1" dirty="0" smtClean="0">
              <a:solidFill>
                <a:srgbClr val="000000"/>
              </a:solidFill>
              <a:latin typeface="Century Gothic" charset="0"/>
              <a:ea typeface="Arial" charset="0"/>
              <a:cs typeface="Arial" charset="0"/>
            </a:endParaRP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rgbClr val="000000"/>
                </a:solidFill>
                <a:latin typeface="Century Gothic" charset="0"/>
                <a:ea typeface="Arial" charset="0"/>
                <a:cs typeface="Arial" charset="0"/>
              </a:rPr>
              <a:t>(</a:t>
            </a:r>
            <a:r>
              <a:rPr lang="ru-RU" sz="3200" b="1" dirty="0">
                <a:solidFill>
                  <a:srgbClr val="000000"/>
                </a:solidFill>
                <a:latin typeface="Century Gothic" charset="0"/>
                <a:ea typeface="Arial" charset="0"/>
                <a:cs typeface="Arial" charset="0"/>
              </a:rPr>
              <a:t>цели ученика переводятся </a:t>
            </a:r>
            <a:r>
              <a:rPr lang="ru-RU" sz="3200" b="1" u="sng" dirty="0">
                <a:solidFill>
                  <a:srgbClr val="000000"/>
                </a:solidFill>
                <a:latin typeface="Century Gothic" charset="0"/>
                <a:ea typeface="Arial" charset="0"/>
                <a:cs typeface="Arial" charset="0"/>
              </a:rPr>
              <a:t>в показатель</a:t>
            </a:r>
            <a:r>
              <a:rPr lang="ru-RU" sz="3200" b="1" dirty="0">
                <a:solidFill>
                  <a:srgbClr val="000000"/>
                </a:solidFill>
                <a:latin typeface="Century Gothic" charset="0"/>
                <a:ea typeface="Arial" charset="0"/>
                <a:cs typeface="Arial" charset="0"/>
              </a:rPr>
              <a:t>, который можно предъявить детям)</a:t>
            </a:r>
          </a:p>
          <a:p>
            <a:endParaRPr lang="ru-RU" dirty="0"/>
          </a:p>
        </p:txBody>
      </p:sp>
      <p:pic>
        <p:nvPicPr>
          <p:cNvPr id="5" name="Picture 2" descr="BOOK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437112"/>
            <a:ext cx="3423096" cy="224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79928"/>
            <a:ext cx="6784218" cy="43651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0070C0"/>
                </a:solidFill>
              </a:rPr>
              <a:t>Ф. Ницше: </a:t>
            </a:r>
            <a:endParaRPr lang="kk-KZ" sz="4000" b="1" dirty="0" smtClean="0">
              <a:solidFill>
                <a:srgbClr val="0070C0"/>
              </a:solidFill>
            </a:endParaRPr>
          </a:p>
          <a:p>
            <a:pPr algn="ctr"/>
            <a:r>
              <a:rPr lang="kk-KZ" sz="4000" b="1" dirty="0" smtClean="0">
                <a:solidFill>
                  <a:srgbClr val="0070C0"/>
                </a:solidFill>
              </a:rPr>
              <a:t>«</a:t>
            </a:r>
            <a:r>
              <a:rPr lang="kk-KZ" sz="4000" b="1" dirty="0">
                <a:solidFill>
                  <a:srgbClr val="0070C0"/>
                </a:solidFill>
              </a:rPr>
              <a:t>Жить- значит оценивать»</a:t>
            </a:r>
            <a:endParaRPr lang="ru-RU" sz="40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570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0063" y="1000125"/>
            <a:ext cx="77866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Arial Narrow" charset="0"/>
                <a:ea typeface="Arial" charset="0"/>
                <a:cs typeface="Times New Roman" charset="0"/>
              </a:rPr>
              <a:t>К каждому заданию  проектируются  </a:t>
            </a:r>
            <a:r>
              <a:rPr lang="ru-RU" sz="3200" b="1" u="sng">
                <a:solidFill>
                  <a:srgbClr val="000000"/>
                </a:solidFill>
                <a:latin typeface="Arial Narrow" charset="0"/>
                <a:ea typeface="Arial" charset="0"/>
                <a:cs typeface="Times New Roman" charset="0"/>
              </a:rPr>
              <a:t>уровневые дескрипторы</a:t>
            </a:r>
            <a:r>
              <a:rPr lang="ru-RU" sz="3200" b="1">
                <a:solidFill>
                  <a:srgbClr val="000000"/>
                </a:solidFill>
                <a:latin typeface="Arial Narrow" charset="0"/>
                <a:ea typeface="Arial" charset="0"/>
                <a:cs typeface="Times New Roman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Arial Narrow" charset="0"/>
              <a:ea typeface="Arial" charset="0"/>
              <a:cs typeface="Times New Roman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Arial Narrow" charset="0"/>
                <a:ea typeface="Arial" charset="0"/>
                <a:cs typeface="Times New Roman" charset="0"/>
              </a:rPr>
              <a:t>в виде описания уровней качества выполнения,  </a:t>
            </a:r>
            <a:r>
              <a:rPr lang="ru-RU" sz="3200" b="1" u="sng">
                <a:solidFill>
                  <a:srgbClr val="000000"/>
                </a:solidFill>
                <a:latin typeface="Arial Narrow" charset="0"/>
                <a:ea typeface="Arial" charset="0"/>
                <a:cs typeface="Times New Roman" charset="0"/>
              </a:rPr>
              <a:t>или  степени  приближения  ученика к данной цели.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200" b="1" u="sng">
              <a:solidFill>
                <a:srgbClr val="000000"/>
              </a:solidFill>
              <a:latin typeface="Arial Narrow" charset="0"/>
              <a:ea typeface="Arial" charset="0"/>
              <a:cs typeface="Times New Roman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>
                <a:solidFill>
                  <a:srgbClr val="000000"/>
                </a:solidFill>
                <a:latin typeface="Arial Narrow" charset="0"/>
                <a:ea typeface="Arial" charset="0"/>
                <a:cs typeface="Times New Roman" charset="0"/>
              </a:rPr>
              <a:t>Каждому уровню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>
                <a:solidFill>
                  <a:srgbClr val="000000"/>
                </a:solidFill>
                <a:latin typeface="Arial Narrow" charset="0"/>
                <a:ea typeface="Arial" charset="0"/>
                <a:cs typeface="Times New Roman" charset="0"/>
              </a:rPr>
              <a:t>придаются баллы.</a:t>
            </a:r>
            <a:endParaRPr lang="ru-RU" sz="3200" b="1">
              <a:solidFill>
                <a:srgbClr val="000000"/>
              </a:solidFill>
              <a:latin typeface="Arial Narrow" charset="0"/>
              <a:ea typeface="Arial" charset="0"/>
              <a:cs typeface="Arial" charset="0"/>
            </a:endParaRPr>
          </a:p>
        </p:txBody>
      </p:sp>
      <p:pic>
        <p:nvPicPr>
          <p:cNvPr id="38915" name="Picture 2" descr="BOOK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838700"/>
            <a:ext cx="3530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5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14313" y="1500188"/>
            <a:ext cx="1643062" cy="2357437"/>
          </a:xfrm>
          <a:prstGeom prst="horizontalScroll">
            <a:avLst>
              <a:gd name="adj" fmla="val 191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качество</a:t>
            </a: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357188" y="4572000"/>
            <a:ext cx="1500187" cy="1285875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/>
                </a:solidFill>
              </a:rPr>
              <a:t>ФГОС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785813" y="3429000"/>
            <a:ext cx="500062" cy="1214438"/>
          </a:xfrm>
          <a:prstGeom prst="upArrow">
            <a:avLst>
              <a:gd name="adj1" fmla="val 50000"/>
              <a:gd name="adj2" fmla="val 591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20021427">
            <a:off x="2057400" y="1446213"/>
            <a:ext cx="1657350" cy="6445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Критерий 1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071688" y="2500313"/>
            <a:ext cx="1714500" cy="6429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Критерий 2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480167">
            <a:off x="1951038" y="3660775"/>
            <a:ext cx="1585912" cy="6032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Критерий 3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367470">
            <a:off x="3614738" y="2005013"/>
            <a:ext cx="2182812" cy="642937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Показатель 2 .1.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857625" y="2571750"/>
            <a:ext cx="2182813" cy="642938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Показатель 2 .2.</a:t>
            </a:r>
          </a:p>
        </p:txBody>
      </p:sp>
      <p:sp>
        <p:nvSpPr>
          <p:cNvPr id="16" name="Стрелка вправо 15"/>
          <p:cNvSpPr/>
          <p:nvPr/>
        </p:nvSpPr>
        <p:spPr>
          <a:xfrm rot="2524000">
            <a:off x="3363913" y="3362325"/>
            <a:ext cx="2181225" cy="642938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Показатель 2 .3.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429375" y="1643063"/>
            <a:ext cx="2714625" cy="3000375"/>
          </a:xfrm>
          <a:prstGeom prst="wedgeRoundRectCallout">
            <a:avLst>
              <a:gd name="adj1" fmla="val -71707"/>
              <a:gd name="adj2" fmla="val -8631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2.2. Уровневый дескриптор (описание уровней качества достижения):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0 баллов - ……..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1 балл - ………….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2 балла ………….</a:t>
            </a:r>
          </a:p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91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09634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/>
              </a:rPr>
              <a:t>Критериальное</a:t>
            </a: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/>
              </a:rPr>
              <a:t> оценивание выполняет функцию обратной связи, когда ученик получает информацию </a:t>
            </a:r>
            <a:b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/>
              </a:rPr>
            </a:b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/>
              </a:rPr>
              <a:t>о своих успехах и неудачах.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/>
              </a:rPr>
              <a:t/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708920"/>
            <a:ext cx="7772400" cy="210239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/>
              </a:rPr>
              <a:t>При этом </a:t>
            </a:r>
            <a:r>
              <a:rPr lang="ru-RU" sz="2400" b="1" u="sng" dirty="0">
                <a:solidFill>
                  <a:srgbClr val="C00000"/>
                </a:solidFill>
                <a:latin typeface="Times New Roman" charset="0"/>
                <a:ea typeface="Arial"/>
              </a:rPr>
              <a:t>даже самые неудовлетворительные </a:t>
            </a:r>
          </a:p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charset="0"/>
                <a:ea typeface="Arial"/>
              </a:rPr>
              <a:t>результаты 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/>
              </a:rPr>
              <a:t>промежуточной работы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/>
              </a:rPr>
              <a:t>воспринимаются учеником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Arial"/>
              </a:rPr>
              <a:t> лишь </a:t>
            </a:r>
            <a:r>
              <a:rPr lang="ru-RU" sz="2400" b="1" u="sng" dirty="0">
                <a:solidFill>
                  <a:srgbClr val="C00000"/>
                </a:solidFill>
                <a:latin typeface="Times New Roman" charset="0"/>
                <a:ea typeface="Arial"/>
              </a:rPr>
              <a:t>как рекомендации </a:t>
            </a:r>
          </a:p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charset="0"/>
                <a:ea typeface="Arial"/>
              </a:rPr>
              <a:t>для улучшения собственных результатов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8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0" y="476672"/>
            <a:ext cx="871193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2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8640960" cy="1829761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ru-RU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При </a:t>
            </a:r>
            <a:r>
              <a:rPr lang="ru-RU" sz="3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критериальном</a:t>
            </a:r>
            <a:r>
              <a:rPr lang="ru-RU" sz="31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 оценивании </a:t>
            </a:r>
            <a:br>
              <a:rPr lang="ru-RU" sz="31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ru-RU" sz="31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нет условий </a:t>
            </a:r>
            <a:br>
              <a:rPr lang="ru-RU" sz="31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ru-RU" sz="31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для сравнения себя с другими.</a:t>
            </a: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b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Ты успешен по одному критерию, </a:t>
            </a:r>
            <a:b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а я – по другому.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8278688" cy="3528392"/>
          </a:xfrm>
        </p:spPr>
        <p:txBody>
          <a:bodyPr>
            <a:normAutofit/>
          </a:bodyPr>
          <a:lstStyle/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Такие ярлыки, </a:t>
            </a: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как «отличник», «троечник», «хорошист», </a:t>
            </a: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отпадают сами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собой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появляются дополнительные возможности оценивать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и наращивать свои достижения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</a:rPr>
              <a:t>по тому или иному критерию.</a:t>
            </a: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047" y="942441"/>
            <a:ext cx="7989917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Глава Рособрнадзора обратил внимание на то, что эффективность работы регионов, школ и учителей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должна оцениваться исходя из результатов ЕГЭ.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Как сообщил Сергей Кравцов, в связи с этим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показатель, связанный с единым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госэкзаменом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был исключен из оценки эффективности деятельности глав регионов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Он подчеркнул, что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ЕГЭ необходимо использовать для внутренней работы и реализации точечных проектов по повышению качества образования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451" y="324632"/>
            <a:ext cx="3997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 октября 2016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Изображение 1" descr="ba16693b71ddf307ed81b823ef7ab7b5.550x5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69456"/>
            <a:ext cx="1916594" cy="1916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6964" y="59277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ГАРАНТ.РУ: http://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www.garant.ru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news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/968984/#ixzz4Pg3aQJlb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26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507" y="308730"/>
            <a:ext cx="7758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Сергей Кравцов добавил, что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нужно корректно применять результаты оценки качества образования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Их рекомендовано использовать для: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стимулирования развития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образования,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принятия конкретных управленческих решений по совершенствованию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преподавания учебных предметов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оказания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организационно-методической помощи слабым школам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 также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разработке актуальных программ повышения квалификации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учителей.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Изображение 3" descr="ba16693b71ddf307ed81b823ef7ab7b5.550x5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9727"/>
            <a:ext cx="1732540" cy="173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84438" y="381686"/>
            <a:ext cx="46439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Методы и формы контроля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Arial" charset="0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46925" y="904906"/>
            <a:ext cx="72907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charset="0"/>
                <a:ea typeface="Arial" charset="0"/>
              </a:rPr>
              <a:t>методы </a:t>
            </a:r>
            <a:r>
              <a:rPr lang="ru-RU" sz="2400" b="1" dirty="0" smtClean="0">
                <a:solidFill>
                  <a:srgbClr val="FF0000"/>
                </a:solidFill>
                <a:latin typeface="Times New Roman" charset="0"/>
                <a:ea typeface="Arial" charset="0"/>
              </a:rPr>
              <a:t>диагностики образовательных результатов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необходимо понимать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charset="0"/>
                <a:ea typeface="Arial" charset="0"/>
              </a:rPr>
              <a:t>как </a:t>
            </a:r>
            <a:r>
              <a:rPr lang="ru-RU" sz="2400" b="1" dirty="0">
                <a:solidFill>
                  <a:srgbClr val="FF0000"/>
                </a:solidFill>
                <a:latin typeface="Times New Roman" charset="0"/>
                <a:ea typeface="Arial" charset="0"/>
              </a:rPr>
              <a:t>методы научного исследования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charset="0"/>
                <a:ea typeface="Arial" charset="0"/>
              </a:rPr>
              <a:t>педагогического процесса.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99038" y="2695285"/>
            <a:ext cx="4826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методы устного контроля,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методы письменного контроля,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методы практического контроля,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дидактические тесты,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наблюдение.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31920" y="4602339"/>
            <a:ext cx="640431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методы графического контроля (Щукина Г.И.),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методы программированного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и лабораторного контроля (Бабанский Ю.К.),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пользование книгой, </a:t>
            </a:r>
            <a:endParaRPr lang="ru-RU" sz="2400" dirty="0" smtClean="0">
              <a:solidFill>
                <a:srgbClr val="000000"/>
              </a:solidFill>
              <a:latin typeface="Times New Roman" charset="0"/>
              <a:ea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проблемные 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ситуации (</a:t>
            </a:r>
            <a:r>
              <a:rPr lang="ru-RU" sz="2400" dirty="0" err="1">
                <a:solidFill>
                  <a:srgbClr val="000000"/>
                </a:solidFill>
                <a:latin typeface="Times New Roman" charset="0"/>
                <a:ea typeface="Arial" charset="0"/>
              </a:rPr>
              <a:t>В.Оконь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).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3088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0113" y="469811"/>
            <a:ext cx="791980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беседа, рассказ ученика, объяснение, чтение текста,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географической и технологической карты, чертежа, схемы,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сообщение об опыте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09633" y="1803098"/>
            <a:ext cx="59161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контрольная 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работа, изложение, сочинение, </a:t>
            </a:r>
            <a:endParaRPr lang="ru-RU" sz="2400" dirty="0" smtClean="0">
              <a:solidFill>
                <a:srgbClr val="000000"/>
              </a:solidFill>
              <a:latin typeface="Times New Roman" charset="0"/>
              <a:ea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диктант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, реферат)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39651" y="2917628"/>
            <a:ext cx="55860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лабораторные опыты,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t>создание 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изделий, монтаж аппарата и пр.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61811" y="3933825"/>
            <a:ext cx="520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ситуационная ролевая игра, имитация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00113" y="4617016"/>
            <a:ext cx="78563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систематическое изучение учащихся в процессе обучения,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обнаружение многих показателей, проявлений поведения,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говорящих о сформированности знаний, умений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и других результатах обучения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821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495" y="671500"/>
            <a:ext cx="70139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Arial"/>
              </a:rPr>
              <a:t>Правило управления:</a:t>
            </a: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/>
              <a:ea typeface="Arial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Arial"/>
              </a:rPr>
              <a:t>МЫ НЕ ИЗБАВЛЯЕМСЯ </a:t>
            </a: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Arial"/>
              </a:rPr>
              <a:t>ОТ ТОГО, </a:t>
            </a: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Arial"/>
              </a:rPr>
              <a:t>ЗА ЧТО МЫ РУГАЕМ,</a:t>
            </a: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Arial"/>
              </a:rPr>
              <a:t>НО МЫ ПОЛУЧАЕМ ТО, </a:t>
            </a: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Arial"/>
              </a:rPr>
              <a:t>ЗА ЧТО МЫ ХВАЛИМ</a:t>
            </a:r>
            <a:endParaRPr lang="ru-RU" sz="4000" b="1" dirty="0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Современной школе нужна система оценивания, обеспечивающая действенную  оценку индивидуального прогресса обучающихся, включающая самого ученика в процесс оценивания, доступная и прозрачная для всех участников образовательного процесса, включая родителей</a:t>
            </a:r>
            <a:r>
              <a:rPr lang="ru-RU" sz="3600" dirty="0" smtClean="0">
                <a:solidFill>
                  <a:srgbClr val="7030A0"/>
                </a:solidFill>
              </a:rPr>
              <a:t>.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40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28343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Эффективное </a:t>
            </a:r>
            <a:r>
              <a:rPr lang="ru-RU" sz="2400" b="1" dirty="0" err="1">
                <a:solidFill>
                  <a:srgbClr val="7030A0"/>
                </a:solidFill>
              </a:rPr>
              <a:t>внутришкольное</a:t>
            </a:r>
            <a:r>
              <a:rPr lang="ru-RU" sz="2400" b="1" dirty="0">
                <a:solidFill>
                  <a:srgbClr val="7030A0"/>
                </a:solidFill>
              </a:rPr>
              <a:t> управление невозможно также без </a:t>
            </a:r>
            <a:r>
              <a:rPr lang="ru-RU" sz="2400" b="1" dirty="0" err="1">
                <a:solidFill>
                  <a:srgbClr val="7030A0"/>
                </a:solidFill>
              </a:rPr>
              <a:t>критериального</a:t>
            </a:r>
            <a:r>
              <a:rPr lang="ru-RU" sz="2400" b="1" dirty="0">
                <a:solidFill>
                  <a:srgbClr val="7030A0"/>
                </a:solidFill>
              </a:rPr>
              <a:t> оценивания качества  педагогической деятельности учителя, качества управленческой деятельности школьных администраторов. Однако если </a:t>
            </a:r>
            <a:r>
              <a:rPr lang="ru-RU" sz="2400" b="1" dirty="0" err="1">
                <a:solidFill>
                  <a:srgbClr val="7030A0"/>
                </a:solidFill>
              </a:rPr>
              <a:t>критериальное</a:t>
            </a:r>
            <a:r>
              <a:rPr lang="ru-RU" sz="2400" b="1" dirty="0">
                <a:solidFill>
                  <a:srgbClr val="7030A0"/>
                </a:solidFill>
              </a:rPr>
              <a:t> оценивание качества реализации своих функций остальными субъектами образовательного процесса обеспечивает управление качеством условий и ресурсов, то </a:t>
            </a:r>
            <a:r>
              <a:rPr lang="ru-RU" sz="2400" b="1" dirty="0" err="1">
                <a:solidFill>
                  <a:srgbClr val="7030A0"/>
                </a:solidFill>
              </a:rPr>
              <a:t>критериальное</a:t>
            </a:r>
            <a:r>
              <a:rPr lang="ru-RU" sz="2400" b="1" dirty="0">
                <a:solidFill>
                  <a:srgbClr val="7030A0"/>
                </a:solidFill>
              </a:rPr>
              <a:t> оценивание результатов позволяет эффективно управлять ростом внутренних ресурсов ученика </a:t>
            </a:r>
          </a:p>
        </p:txBody>
      </p:sp>
    </p:spTree>
    <p:extLst>
      <p:ext uri="{BB962C8B-B14F-4D97-AF65-F5344CB8AC3E}">
        <p14:creationId xmlns:p14="http://schemas.microsoft.com/office/powerpoint/2010/main" val="165437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7"/>
            <a:ext cx="7772400" cy="3672409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85800" y="4811310"/>
            <a:ext cx="7772400" cy="578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863747"/>
            <a:ext cx="8062664" cy="370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оценивания и его объективности остро стоит и перед учителями в практике преподавания, и перед учениками для оценивания успешности своего обучения. Для учителя важно, как с помощью оценки не погасить интерес к предмету, а наоборот, стимулировать ученика к продвижениям по отношении к самому себе. Оценка должна стать инструментом в руках учителя, который будет направлять, открывать новые возможности ученику на пути познания. Особенно это важно на современном этапе, когда мы через изменение образовательной парадигмы переходим от модели, где учитель находится в центре учебного процессе к модели, где ученики созидают, а учитель лишь направляет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3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charset="0"/>
                <a:ea typeface="Arial" charset="0"/>
                <a:cs typeface="Arial" charset="0"/>
              </a:rPr>
              <a:t>Объекты управления  в системе </a:t>
            </a:r>
            <a:br>
              <a:rPr lang="ru-RU" sz="2800" dirty="0">
                <a:solidFill>
                  <a:srgbClr val="00000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Arial" charset="0"/>
                <a:ea typeface="Arial" charset="0"/>
                <a:cs typeface="Arial" charset="0"/>
              </a:rPr>
              <a:t>«учитель-ученик»</a:t>
            </a:r>
            <a:r>
              <a:rPr lang="ru-RU" sz="2800" b="0" dirty="0">
                <a:solidFill>
                  <a:srgbClr val="000000"/>
                </a:solidFill>
                <a:effectLst/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800" b="0" dirty="0">
                <a:solidFill>
                  <a:srgbClr val="00000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28800"/>
            <a:ext cx="7772400" cy="3182511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</a:pPr>
            <a:r>
              <a:rPr lang="ru-RU" sz="2400" b="1" dirty="0">
                <a:solidFill>
                  <a:srgbClr val="A60000"/>
                </a:solidFill>
                <a:latin typeface="Arial" charset="0"/>
                <a:ea typeface="Arial" charset="0"/>
                <a:cs typeface="Arial" charset="0"/>
              </a:rPr>
              <a:t>система оценивания образовательных достижений учащихся </a:t>
            </a:r>
          </a:p>
          <a:p>
            <a:pPr marL="342900" marR="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урок как социальный проект</a:t>
            </a:r>
            <a:r>
              <a:rPr lang="ru-RU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</a:pPr>
            <a:endParaRPr lang="ru-RU" sz="24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</a:pPr>
            <a:r>
              <a:rPr 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внеурочная</a:t>
            </a:r>
            <a:endParaRPr lang="ru-RU" sz="2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деятельность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marR="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</a:pPr>
            <a:endParaRPr lang="ru-RU" sz="24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</a:pPr>
            <a:endParaRPr lang="ru-RU" sz="24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едагогическое </a:t>
            </a:r>
          </a:p>
          <a:p>
            <a:pPr marR="0"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взаимодействие</a:t>
            </a:r>
            <a:r>
              <a:rPr lang="ru-RU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032" y="2926036"/>
            <a:ext cx="2395936" cy="10059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4392488" cy="58326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84"/>
            <a:ext cx="7772400" cy="2920160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r>
              <a:rPr lang="ru-RU" sz="5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«Шесть </a:t>
            </a:r>
            <a:br>
              <a:rPr lang="ru-RU" sz="5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5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важнейших принципов </a:t>
            </a:r>
            <a:br>
              <a:rPr lang="ru-RU" sz="5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5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оценивания»</a:t>
            </a:r>
            <a:br>
              <a:rPr lang="ru-RU" sz="5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52937"/>
            <a:ext cx="2590056" cy="1112286"/>
          </a:xfrm>
        </p:spPr>
        <p:txBody>
          <a:bodyPr>
            <a:normAutofit fontScale="92500" lnSpcReduction="20000"/>
          </a:bodyPr>
          <a:lstStyle/>
          <a:p>
            <a:pPr marR="0" lvl="0" algn="l" defTabSz="457200">
              <a:spcBef>
                <a:spcPts val="0"/>
              </a:spcBef>
              <a:buClrTx/>
              <a:buSzTx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Профессор </a:t>
            </a:r>
            <a:r>
              <a:rPr lang="ru-RU" sz="2800" b="1" dirty="0" err="1">
                <a:solidFill>
                  <a:prstClr val="black"/>
                </a:solidFill>
                <a:latin typeface="Calibri"/>
              </a:rPr>
              <a:t>Дайана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Calibri"/>
              </a:rPr>
              <a:t>Хесс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 (США) </a:t>
            </a:r>
          </a:p>
          <a:p>
            <a:endParaRPr lang="ru-RU" dirty="0"/>
          </a:p>
        </p:txBody>
      </p:sp>
      <p:pic>
        <p:nvPicPr>
          <p:cNvPr id="4" name="Изображение 8" descr="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" y="3965222"/>
            <a:ext cx="3797538" cy="28481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02886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80559" y="0"/>
            <a:ext cx="8636673" cy="6903287"/>
            <a:chOff x="280559" y="0"/>
            <a:chExt cx="8636673" cy="6903287"/>
          </a:xfrm>
        </p:grpSpPr>
        <p:sp>
          <p:nvSpPr>
            <p:cNvPr id="36" name="Овал 35"/>
            <p:cNvSpPr/>
            <p:nvPr/>
          </p:nvSpPr>
          <p:spPr>
            <a:xfrm>
              <a:off x="3635492" y="2263904"/>
              <a:ext cx="1806950" cy="1729581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Шесть важнейших принципов оценивания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ru-RU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Д.Хесс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2001) </a:t>
              </a: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2096807" y="0"/>
              <a:ext cx="4597110" cy="1646897"/>
              <a:chOff x="3009250" y="63492"/>
              <a:chExt cx="3988663" cy="1646897"/>
            </a:xfrm>
          </p:grpSpPr>
          <p:sp>
            <p:nvSpPr>
              <p:cNvPr id="64" name="Горизонтальный свиток 63"/>
              <p:cNvSpPr/>
              <p:nvPr/>
            </p:nvSpPr>
            <p:spPr>
              <a:xfrm>
                <a:off x="3009250" y="63492"/>
                <a:ext cx="3988663" cy="1646897"/>
              </a:xfrm>
              <a:prstGeom prst="horizontalScroll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3453025" y="230987"/>
                <a:ext cx="3421118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Важность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Какие ожидаемые результаты являются настолько важными, что их стоит оценивать</a:t>
                </a:r>
                <a:r>
                  <a:rPr kumimoji="0" lang="ru-RU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?  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5950820" y="1384740"/>
              <a:ext cx="2966411" cy="1988326"/>
              <a:chOff x="5958776" y="1499739"/>
              <a:chExt cx="3070095" cy="1988326"/>
            </a:xfrm>
          </p:grpSpPr>
          <p:sp>
            <p:nvSpPr>
              <p:cNvPr id="61" name="Горизонтальный свиток 60"/>
              <p:cNvSpPr/>
              <p:nvPr/>
            </p:nvSpPr>
            <p:spPr>
              <a:xfrm>
                <a:off x="5958776" y="1499739"/>
                <a:ext cx="3070095" cy="1988326"/>
              </a:xfrm>
              <a:prstGeom prst="horizontalScroll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6271573" y="1916225"/>
                <a:ext cx="23412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Адекватность/Валидность </a:t>
                </a: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6081013" y="2216695"/>
                <a:ext cx="294273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Какое упражнение задание может адекватно показать, что образовательный результат достигнут?</a:t>
                </a: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280559" y="1398601"/>
              <a:ext cx="2488974" cy="1964977"/>
              <a:chOff x="280559" y="1398601"/>
              <a:chExt cx="2488974" cy="1964977"/>
            </a:xfrm>
          </p:grpSpPr>
          <p:sp>
            <p:nvSpPr>
              <p:cNvPr id="58" name="Горизонтальный свиток 57"/>
              <p:cNvSpPr/>
              <p:nvPr/>
            </p:nvSpPr>
            <p:spPr>
              <a:xfrm>
                <a:off x="280559" y="1398601"/>
                <a:ext cx="2433683" cy="1964977"/>
              </a:xfrm>
              <a:prstGeom prst="horizontalScroll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1025675" y="1717182"/>
                <a:ext cx="13680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Объективность </a:t>
                </a: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80559" y="2011081"/>
                <a:ext cx="248897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Какие характеристики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объективно оценивают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качество работы?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всем ли они ясны? </a:t>
                </a: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91252" y="3591690"/>
              <a:ext cx="2498052" cy="1646897"/>
              <a:chOff x="491252" y="3767200"/>
              <a:chExt cx="2498052" cy="1646897"/>
            </a:xfrm>
          </p:grpSpPr>
          <p:sp>
            <p:nvSpPr>
              <p:cNvPr id="55" name="Горизонтальный свиток 54"/>
              <p:cNvSpPr/>
              <p:nvPr/>
            </p:nvSpPr>
            <p:spPr>
              <a:xfrm>
                <a:off x="491252" y="3767200"/>
                <a:ext cx="2498052" cy="1646897"/>
              </a:xfrm>
              <a:prstGeom prst="horizontalScroll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874911" y="4076171"/>
                <a:ext cx="17235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Интегрированность 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712224" y="4472283"/>
                <a:ext cx="2144187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Учу ли я тому,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что буду оценивать?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6260803" y="3627632"/>
              <a:ext cx="2656429" cy="2331902"/>
              <a:chOff x="5948004" y="3767200"/>
              <a:chExt cx="2894005" cy="2331902"/>
            </a:xfrm>
          </p:grpSpPr>
          <p:sp>
            <p:nvSpPr>
              <p:cNvPr id="52" name="Горизонтальный свиток 51"/>
              <p:cNvSpPr/>
              <p:nvPr/>
            </p:nvSpPr>
            <p:spPr>
              <a:xfrm>
                <a:off x="5948004" y="3767200"/>
                <a:ext cx="2888615" cy="2331902"/>
              </a:xfrm>
              <a:prstGeom prst="horizontalScroll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671045" y="4067344"/>
                <a:ext cx="11931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Открытость 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203765" y="4436341"/>
                <a:ext cx="263824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Критерии оценивания должны быть сообщены заранее или разработаны совместно с учащимися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976363" y="5256390"/>
              <a:ext cx="2961515" cy="1646897"/>
              <a:chOff x="3073606" y="5179512"/>
              <a:chExt cx="2961515" cy="1646897"/>
            </a:xfrm>
          </p:grpSpPr>
          <p:sp>
            <p:nvSpPr>
              <p:cNvPr id="49" name="Горизонтальный свиток 48"/>
              <p:cNvSpPr/>
              <p:nvPr/>
            </p:nvSpPr>
            <p:spPr>
              <a:xfrm>
                <a:off x="3073606" y="5179512"/>
                <a:ext cx="2961515" cy="1646897"/>
              </a:xfrm>
              <a:prstGeom prst="horizontalScroll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4032091" y="5454930"/>
                <a:ext cx="8908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Простота 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503328" y="5586741"/>
                <a:ext cx="23284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Достаточно ли прост и доступен процесс оценивания для педагога и учащихся?</a:t>
                </a:r>
              </a:p>
            </p:txBody>
          </p:sp>
        </p:grpSp>
        <p:cxnSp>
          <p:nvCxnSpPr>
            <p:cNvPr id="43" name="Скругленная соединительная линия 42"/>
            <p:cNvCxnSpPr>
              <a:stCxn id="36" idx="0"/>
            </p:cNvCxnSpPr>
            <p:nvPr/>
          </p:nvCxnSpPr>
          <p:spPr>
            <a:xfrm rot="5400000" flipH="1" flipV="1">
              <a:off x="4151614" y="1876551"/>
              <a:ext cx="774707" cy="1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" name="Скругленная соединительная линия 43"/>
            <p:cNvCxnSpPr>
              <a:stCxn id="36" idx="7"/>
              <a:endCxn id="61" idx="1"/>
            </p:cNvCxnSpPr>
            <p:nvPr/>
          </p:nvCxnSpPr>
          <p:spPr>
            <a:xfrm rot="5400000" flipH="1" flipV="1">
              <a:off x="5495174" y="2061549"/>
              <a:ext cx="138292" cy="773000"/>
            </a:xfrm>
            <a:prstGeom prst="curvedConnector4">
              <a:avLst>
                <a:gd name="adj1" fmla="val 165302"/>
                <a:gd name="adj2" fmla="val 67117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Скругленная соединительная линия 44"/>
            <p:cNvCxnSpPr>
              <a:stCxn id="36" idx="1"/>
              <a:endCxn id="58" idx="3"/>
            </p:cNvCxnSpPr>
            <p:nvPr/>
          </p:nvCxnSpPr>
          <p:spPr>
            <a:xfrm rot="16200000" flipV="1">
              <a:off x="3239126" y="1856207"/>
              <a:ext cx="136105" cy="1185872"/>
            </a:xfrm>
            <a:prstGeom prst="curvedConnector4">
              <a:avLst>
                <a:gd name="adj1" fmla="val 167959"/>
                <a:gd name="adj2" fmla="val 61157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Скругленная соединительная линия 45"/>
            <p:cNvCxnSpPr>
              <a:stCxn id="36" idx="3"/>
              <a:endCxn id="55" idx="3"/>
            </p:cNvCxnSpPr>
            <p:nvPr/>
          </p:nvCxnSpPr>
          <p:spPr>
            <a:xfrm rot="5400000">
              <a:off x="3107237" y="3622261"/>
              <a:ext cx="674945" cy="910810"/>
            </a:xfrm>
            <a:prstGeom prst="curvedConnector2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Скругленная соединительная линия 46"/>
            <p:cNvCxnSpPr>
              <a:stCxn id="36" idx="5"/>
              <a:endCxn id="52" idx="1"/>
            </p:cNvCxnSpPr>
            <p:nvPr/>
          </p:nvCxnSpPr>
          <p:spPr>
            <a:xfrm rot="16200000" flipH="1">
              <a:off x="5192616" y="3725397"/>
              <a:ext cx="1053389" cy="1082981"/>
            </a:xfrm>
            <a:prstGeom prst="curvedConnector2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Скругленная соединительная линия 47"/>
            <p:cNvCxnSpPr>
              <a:stCxn id="36" idx="4"/>
              <a:endCxn id="49" idx="0"/>
            </p:cNvCxnSpPr>
            <p:nvPr/>
          </p:nvCxnSpPr>
          <p:spPr>
            <a:xfrm rot="5400000">
              <a:off x="3763661" y="4686945"/>
              <a:ext cx="1468767" cy="81846"/>
            </a:xfrm>
            <a:prstGeom prst="curvedConnector5">
              <a:avLst>
                <a:gd name="adj1" fmla="val 30926"/>
                <a:gd name="adj2" fmla="val -509101"/>
                <a:gd name="adj3" fmla="val 83388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17330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160239"/>
          </a:xfrm>
        </p:spPr>
        <p:txBody>
          <a:bodyPr>
            <a:normAutofit/>
          </a:bodyPr>
          <a:lstStyle/>
          <a:p>
            <a:r>
              <a:rPr lang="ru-RU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Первый великий </a:t>
            </a:r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принцип </a:t>
            </a:r>
            <a:b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</a:br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A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«Важность»: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420888"/>
            <a:ext cx="7772400" cy="237626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0090"/>
                </a:solidFill>
                <a:latin typeface="Calibri"/>
              </a:rPr>
              <a:t>Для оценивания необходимо выбрать лишь самые важные ожидаемые результаты (цели) </a:t>
            </a:r>
          </a:p>
          <a:p>
            <a:pPr marR="0" lvl="0" algn="l" defTabSz="457200">
              <a:spcBef>
                <a:spcPts val="0"/>
              </a:spcBef>
              <a:buClrTx/>
              <a:buSzTx/>
            </a:pPr>
            <a:r>
              <a:rPr lang="ru-RU" sz="2400" b="1" dirty="0">
                <a:solidFill>
                  <a:srgbClr val="000090"/>
                </a:solidFill>
                <a:latin typeface="Calibri"/>
              </a:rPr>
              <a:t>Оценивание способно улучшить сам процесс обучения этим знаниям, умениям/навыкам и ценностям, которые выделены как важный ожидаемый результат. Ученики относятся наиболее серьезно именно к тем сторонам обучения, которые будут оценены.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166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tf00001197</Template>
  <TotalTime>460</TotalTime>
  <Words>1223</Words>
  <Application>Microsoft Office PowerPoint</Application>
  <PresentationFormat>Экран (4:3)</PresentationFormat>
  <Paragraphs>167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Century Gothic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Тема Office</vt:lpstr>
      <vt:lpstr>1_Тема Office</vt:lpstr>
      <vt:lpstr>КРИТЕРИАЛЬНОЕ ОЦЕНИВАНИЕ  как инструмент управления качеством образовательных результатов </vt:lpstr>
      <vt:lpstr>Презентация PowerPoint</vt:lpstr>
      <vt:lpstr>Презентация PowerPoint</vt:lpstr>
      <vt:lpstr>Презентация PowerPoint</vt:lpstr>
      <vt:lpstr> </vt:lpstr>
      <vt:lpstr>Объекты управления  в системе  «учитель-ученик» </vt:lpstr>
      <vt:lpstr>«Шесть  важнейших принципов  оценивания» </vt:lpstr>
      <vt:lpstr>Презентация PowerPoint</vt:lpstr>
      <vt:lpstr>Первый великий принцип  «Важность»: </vt:lpstr>
      <vt:lpstr>Презентация PowerPoint</vt:lpstr>
      <vt:lpstr> Второй великий принцип:  «Адекватность/Validity»  </vt:lpstr>
      <vt:lpstr>Третий великий принцип:  «Объективность/Reliability»  </vt:lpstr>
      <vt:lpstr>Четвертый великий принцип:  «Интегрированность»  </vt:lpstr>
      <vt:lpstr>           Шестой,  «контрреволюционный» принцип:  «Простота (гениальная)»  </vt:lpstr>
      <vt:lpstr>Презентация PowerPoint</vt:lpstr>
      <vt:lpstr>Презентация PowerPoint</vt:lpstr>
      <vt:lpstr>Презентация PowerPoint</vt:lpstr>
      <vt:lpstr>Презентация PowerPoint</vt:lpstr>
      <vt:lpstr>Затем каждое требование  преобразуется  в  задание в контрольной работе  </vt:lpstr>
      <vt:lpstr>Презентация PowerPoint</vt:lpstr>
      <vt:lpstr>Презентация PowerPoint</vt:lpstr>
      <vt:lpstr>Критериальное оценивание выполняет функцию обратной связи, когда ученик получает информацию  о своих успехах и неудачах. </vt:lpstr>
      <vt:lpstr>Презентация PowerPoint</vt:lpstr>
      <vt:lpstr>  При критериальном оценивании  нет условий  для сравнения себя с другими.   Ты успешен по одному критерию,  а я – по другому.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IKT-2</cp:lastModifiedBy>
  <cp:revision>39</cp:revision>
  <dcterms:created xsi:type="dcterms:W3CDTF">2017-10-04T20:35:20Z</dcterms:created>
  <dcterms:modified xsi:type="dcterms:W3CDTF">2017-10-17T07:54:30Z</dcterms:modified>
</cp:coreProperties>
</file>