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764" r:id="rId3"/>
    <p:sldId id="765" r:id="rId4"/>
    <p:sldId id="266" r:id="rId5"/>
    <p:sldId id="755" r:id="rId6"/>
    <p:sldId id="757" r:id="rId7"/>
    <p:sldId id="783" r:id="rId8"/>
    <p:sldId id="264" r:id="rId9"/>
    <p:sldId id="265" r:id="rId10"/>
    <p:sldId id="762" r:id="rId11"/>
    <p:sldId id="758" r:id="rId12"/>
    <p:sldId id="267" r:id="rId13"/>
    <p:sldId id="767" r:id="rId14"/>
    <p:sldId id="742" r:id="rId15"/>
    <p:sldId id="768" r:id="rId16"/>
    <p:sldId id="270" r:id="rId17"/>
    <p:sldId id="759" r:id="rId18"/>
  </p:sldIdLst>
  <p:sldSz cx="11938000" cy="6705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1918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11918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11918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11918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11918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11918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11918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11918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11918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/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8000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8000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8000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8000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8000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8000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8000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8000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54581" cy="670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409" y="1170376"/>
            <a:ext cx="10715184" cy="105861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3481" y="2368691"/>
            <a:ext cx="10721402" cy="1713653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6900" y="6106442"/>
            <a:ext cx="2785533" cy="46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817" y="6106442"/>
            <a:ext cx="3780367" cy="46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567" y="6106442"/>
            <a:ext cx="2785533" cy="46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6FDEA9-29B0-4000-9A8A-EA5137E778F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5050" y="186267"/>
            <a:ext cx="2686050" cy="58053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900" y="186267"/>
            <a:ext cx="7859183" cy="58053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520" y="1671744"/>
            <a:ext cx="10296525" cy="2789343"/>
          </a:xfrm>
        </p:spPr>
        <p:txBody>
          <a:bodyPr anchor="b"/>
          <a:lstStyle>
            <a:lvl1pPr>
              <a:defRPr sz="586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520" y="4487475"/>
            <a:ext cx="10296525" cy="1466850"/>
          </a:xfrm>
        </p:spPr>
        <p:txBody>
          <a:bodyPr/>
          <a:lstStyle>
            <a:lvl1pPr marL="0" indent="0">
              <a:buNone/>
              <a:defRPr sz="2345"/>
            </a:lvl1pPr>
            <a:lvl2pPr marL="447040" indent="0">
              <a:buNone/>
              <a:defRPr sz="1955"/>
            </a:lvl2pPr>
            <a:lvl3pPr marL="894080" indent="0">
              <a:buNone/>
              <a:defRPr sz="1760"/>
            </a:lvl3pPr>
            <a:lvl4pPr marL="1341120" indent="0">
              <a:buNone/>
              <a:defRPr sz="1565"/>
            </a:lvl4pPr>
            <a:lvl5pPr marL="1788160" indent="0">
              <a:buNone/>
              <a:defRPr sz="1565"/>
            </a:lvl5pPr>
            <a:lvl6pPr marL="2235200" indent="0">
              <a:buNone/>
              <a:defRPr sz="1565"/>
            </a:lvl6pPr>
            <a:lvl7pPr marL="2682240" indent="0">
              <a:buNone/>
              <a:defRPr sz="1565"/>
            </a:lvl7pPr>
            <a:lvl8pPr marL="3129280" indent="0">
              <a:buNone/>
              <a:defRPr sz="1565"/>
            </a:lvl8pPr>
            <a:lvl9pPr marL="3576320" indent="0">
              <a:buNone/>
              <a:defRPr sz="156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0" y="1148644"/>
            <a:ext cx="5272617" cy="48429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8483" y="1148644"/>
            <a:ext cx="5272617" cy="48429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11" y="357011"/>
            <a:ext cx="10296525" cy="12961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811" y="1643804"/>
            <a:ext cx="5050851" cy="805603"/>
          </a:xfrm>
        </p:spPr>
        <p:txBody>
          <a:bodyPr anchor="b"/>
          <a:lstStyle>
            <a:lvl1pPr marL="0" indent="0">
              <a:buNone/>
              <a:defRPr sz="2345" b="1"/>
            </a:lvl1pPr>
            <a:lvl2pPr marL="447040" indent="0">
              <a:buNone/>
              <a:defRPr sz="1955" b="1"/>
            </a:lvl2pPr>
            <a:lvl3pPr marL="894080" indent="0">
              <a:buNone/>
              <a:defRPr sz="1760" b="1"/>
            </a:lvl3pPr>
            <a:lvl4pPr marL="1341120" indent="0">
              <a:buNone/>
              <a:defRPr sz="1565" b="1"/>
            </a:lvl4pPr>
            <a:lvl5pPr marL="1788160" indent="0">
              <a:buNone/>
              <a:defRPr sz="1565" b="1"/>
            </a:lvl5pPr>
            <a:lvl6pPr marL="2235200" indent="0">
              <a:buNone/>
              <a:defRPr sz="1565" b="1"/>
            </a:lvl6pPr>
            <a:lvl7pPr marL="2682240" indent="0">
              <a:buNone/>
              <a:defRPr sz="1565" b="1"/>
            </a:lvl7pPr>
            <a:lvl8pPr marL="3129280" indent="0">
              <a:buNone/>
              <a:defRPr sz="1565" b="1"/>
            </a:lvl8pPr>
            <a:lvl9pPr marL="3576320" indent="0">
              <a:buNone/>
              <a:defRPr sz="1565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811" y="2449407"/>
            <a:ext cx="5050851" cy="3602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3613" y="1643804"/>
            <a:ext cx="5075723" cy="805603"/>
          </a:xfrm>
        </p:spPr>
        <p:txBody>
          <a:bodyPr anchor="b"/>
          <a:lstStyle>
            <a:lvl1pPr marL="0" indent="0">
              <a:buNone/>
              <a:defRPr sz="2345" b="1"/>
            </a:lvl1pPr>
            <a:lvl2pPr marL="447040" indent="0">
              <a:buNone/>
              <a:defRPr sz="1955" b="1"/>
            </a:lvl2pPr>
            <a:lvl3pPr marL="894080" indent="0">
              <a:buNone/>
              <a:defRPr sz="1760" b="1"/>
            </a:lvl3pPr>
            <a:lvl4pPr marL="1341120" indent="0">
              <a:buNone/>
              <a:defRPr sz="1565" b="1"/>
            </a:lvl4pPr>
            <a:lvl5pPr marL="1788160" indent="0">
              <a:buNone/>
              <a:defRPr sz="1565" b="1"/>
            </a:lvl5pPr>
            <a:lvl6pPr marL="2235200" indent="0">
              <a:buNone/>
              <a:defRPr sz="1565" b="1"/>
            </a:lvl6pPr>
            <a:lvl7pPr marL="2682240" indent="0">
              <a:buNone/>
              <a:defRPr sz="1565" b="1"/>
            </a:lvl7pPr>
            <a:lvl8pPr marL="3129280" indent="0">
              <a:buNone/>
              <a:defRPr sz="1565" b="1"/>
            </a:lvl8pPr>
            <a:lvl9pPr marL="3576320" indent="0">
              <a:buNone/>
              <a:defRPr sz="1565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43613" y="2449407"/>
            <a:ext cx="5075723" cy="3602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11" y="447040"/>
            <a:ext cx="3850834" cy="1564640"/>
          </a:xfrm>
        </p:spPr>
        <p:txBody>
          <a:bodyPr anchor="b"/>
          <a:lstStyle>
            <a:lvl1pPr>
              <a:defRPr sz="313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5723" y="965482"/>
            <a:ext cx="6043613" cy="4765322"/>
          </a:xfrm>
        </p:spPr>
        <p:txBody>
          <a:bodyPr/>
          <a:lstStyle>
            <a:lvl1pPr>
              <a:defRPr sz="3130"/>
            </a:lvl1pPr>
            <a:lvl2pPr>
              <a:defRPr sz="2740"/>
            </a:lvl2pPr>
            <a:lvl3pPr>
              <a:defRPr sz="2345"/>
            </a:lvl3pPr>
            <a:lvl4pPr>
              <a:defRPr sz="1955"/>
            </a:lvl4pPr>
            <a:lvl5pPr>
              <a:defRPr sz="1955"/>
            </a:lvl5pPr>
            <a:lvl6pPr>
              <a:defRPr sz="1955"/>
            </a:lvl6pPr>
            <a:lvl7pPr>
              <a:defRPr sz="1955"/>
            </a:lvl7pPr>
            <a:lvl8pPr>
              <a:defRPr sz="1955"/>
            </a:lvl8pPr>
            <a:lvl9pPr>
              <a:defRPr sz="195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811" y="2011680"/>
            <a:ext cx="3850834" cy="3726886"/>
          </a:xfrm>
        </p:spPr>
        <p:txBody>
          <a:bodyPr/>
          <a:lstStyle>
            <a:lvl1pPr marL="0" indent="0">
              <a:buNone/>
              <a:defRPr sz="1565"/>
            </a:lvl1pPr>
            <a:lvl2pPr marL="447040" indent="0">
              <a:buNone/>
              <a:defRPr sz="1370"/>
            </a:lvl2pPr>
            <a:lvl3pPr marL="894080" indent="0">
              <a:buNone/>
              <a:defRPr sz="1175"/>
            </a:lvl3pPr>
            <a:lvl4pPr marL="1341120" indent="0">
              <a:buNone/>
              <a:defRPr sz="980"/>
            </a:lvl4pPr>
            <a:lvl5pPr marL="1788160" indent="0">
              <a:buNone/>
              <a:defRPr sz="980"/>
            </a:lvl5pPr>
            <a:lvl6pPr marL="2235200" indent="0">
              <a:buNone/>
              <a:defRPr sz="980"/>
            </a:lvl6pPr>
            <a:lvl7pPr marL="2682240" indent="0">
              <a:buNone/>
              <a:defRPr sz="980"/>
            </a:lvl7pPr>
            <a:lvl8pPr marL="3129280" indent="0">
              <a:buNone/>
              <a:defRPr sz="980"/>
            </a:lvl8pPr>
            <a:lvl9pPr marL="3576320" indent="0">
              <a:buNone/>
              <a:defRPr sz="98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11" y="447040"/>
            <a:ext cx="3850834" cy="1564640"/>
          </a:xfrm>
        </p:spPr>
        <p:txBody>
          <a:bodyPr anchor="b"/>
          <a:lstStyle>
            <a:lvl1pPr>
              <a:defRPr sz="313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5723" y="965482"/>
            <a:ext cx="6043613" cy="4765322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130"/>
            </a:lvl1pPr>
            <a:lvl2pPr marL="447040" indent="0">
              <a:buNone/>
              <a:defRPr sz="2740"/>
            </a:lvl2pPr>
            <a:lvl3pPr marL="894080" indent="0">
              <a:buNone/>
              <a:defRPr sz="2345"/>
            </a:lvl3pPr>
            <a:lvl4pPr marL="1341120" indent="0">
              <a:buNone/>
              <a:defRPr sz="1955"/>
            </a:lvl4pPr>
            <a:lvl5pPr marL="1788160" indent="0">
              <a:buNone/>
              <a:defRPr sz="1955"/>
            </a:lvl5pPr>
            <a:lvl6pPr marL="2235200" indent="0">
              <a:buNone/>
              <a:defRPr sz="1955"/>
            </a:lvl6pPr>
            <a:lvl7pPr marL="2682240" indent="0">
              <a:buNone/>
              <a:defRPr sz="1955"/>
            </a:lvl7pPr>
            <a:lvl8pPr marL="3129280" indent="0">
              <a:buNone/>
              <a:defRPr sz="1955"/>
            </a:lvl8pPr>
            <a:lvl9pPr marL="3576320" indent="0">
              <a:buNone/>
              <a:defRPr sz="1955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811" y="2011680"/>
            <a:ext cx="3850834" cy="3726886"/>
          </a:xfrm>
        </p:spPr>
        <p:txBody>
          <a:bodyPr/>
          <a:lstStyle>
            <a:lvl1pPr marL="0" indent="0">
              <a:buNone/>
              <a:defRPr sz="1565"/>
            </a:lvl1pPr>
            <a:lvl2pPr marL="447040" indent="0">
              <a:buNone/>
              <a:defRPr sz="1370"/>
            </a:lvl2pPr>
            <a:lvl3pPr marL="894080" indent="0">
              <a:buNone/>
              <a:defRPr sz="1175"/>
            </a:lvl3pPr>
            <a:lvl4pPr marL="1341120" indent="0">
              <a:buNone/>
              <a:defRPr sz="980"/>
            </a:lvl4pPr>
            <a:lvl5pPr marL="1788160" indent="0">
              <a:buNone/>
              <a:defRPr sz="980"/>
            </a:lvl5pPr>
            <a:lvl6pPr marL="2235200" indent="0">
              <a:buNone/>
              <a:defRPr sz="980"/>
            </a:lvl6pPr>
            <a:lvl7pPr marL="2682240" indent="0">
              <a:buNone/>
              <a:defRPr sz="980"/>
            </a:lvl7pPr>
            <a:lvl8pPr marL="3129280" indent="0">
              <a:buNone/>
              <a:defRPr sz="980"/>
            </a:lvl8pPr>
            <a:lvl9pPr marL="3576320" indent="0">
              <a:buNone/>
              <a:defRPr sz="98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2" Type="http://schemas.openxmlformats.org/officeDocument/2006/relationships/theme" Target="../theme/theme1.xml"/><Relationship Id="rId31" Type="http://schemas.openxmlformats.org/officeDocument/2006/relationships/image" Target="../media/image2.jpeg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0" y="0"/>
            <a:ext cx="11954581" cy="670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596900" y="186267"/>
            <a:ext cx="10744200" cy="569666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596900" y="1148644"/>
            <a:ext cx="10744200" cy="484293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6900" y="6106442"/>
            <a:ext cx="2785533" cy="46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37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817" y="6106442"/>
            <a:ext cx="3780367" cy="46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37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567" y="6106442"/>
            <a:ext cx="2785533" cy="46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370"/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ransition spd="med"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35280" indent="-335280" algn="l" rtl="0" fontAlgn="base">
        <a:spcBef>
          <a:spcPts val="95"/>
        </a:spcBef>
        <a:spcAft>
          <a:spcPct val="0"/>
        </a:spcAft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1pPr>
      <a:lvl2pPr marL="726440" indent="-279400" algn="l" rtl="0" fontAlgn="base">
        <a:spcBef>
          <a:spcPts val="95"/>
        </a:spcBef>
        <a:spcAft>
          <a:spcPct val="0"/>
        </a:spcAft>
        <a:buChar char="–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117600" indent="-223520" algn="l" rtl="0" fontAlgn="base">
        <a:spcBef>
          <a:spcPts val="95"/>
        </a:spcBef>
        <a:spcAft>
          <a:spcPct val="0"/>
        </a:spcAft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3pPr>
      <a:lvl4pPr marL="1564640" indent="-223520" algn="l" rtl="0" fontAlgn="base">
        <a:spcBef>
          <a:spcPts val="95"/>
        </a:spcBef>
        <a:spcAft>
          <a:spcPct val="0"/>
        </a:spcAft>
        <a:buChar char="–"/>
        <a:defRPr sz="1955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-223520" algn="l" rtl="0" fontAlgn="base">
        <a:spcBef>
          <a:spcPts val="95"/>
        </a:spcBef>
        <a:spcAft>
          <a:spcPct val="0"/>
        </a:spcAft>
        <a:buChar char="»"/>
        <a:defRPr sz="1955" kern="1200">
          <a:solidFill>
            <a:schemeClr val="tx1"/>
          </a:solidFill>
          <a:latin typeface="+mn-lt"/>
          <a:ea typeface="+mn-ea"/>
          <a:cs typeface="+mn-cs"/>
        </a:defRPr>
      </a:lvl5pPr>
      <a:lvl6pPr marL="2458720" indent="-223520" algn="l" defTabSz="894080" rtl="0" eaLnBrk="1" latinLnBrk="0" hangingPunct="1">
        <a:lnSpc>
          <a:spcPct val="90000"/>
        </a:lnSpc>
        <a:spcBef>
          <a:spcPct val="9800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2905760" indent="-223520" algn="l" defTabSz="894080" rtl="0" eaLnBrk="1" latinLnBrk="0" hangingPunct="1">
        <a:lnSpc>
          <a:spcPct val="90000"/>
        </a:lnSpc>
        <a:spcBef>
          <a:spcPct val="9800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3520" algn="l" defTabSz="894080" rtl="0" eaLnBrk="1" latinLnBrk="0" hangingPunct="1">
        <a:lnSpc>
          <a:spcPct val="90000"/>
        </a:lnSpc>
        <a:spcBef>
          <a:spcPct val="9800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3799840" indent="-223520" algn="l" defTabSz="894080" rtl="0" eaLnBrk="1" latinLnBrk="0" hangingPunct="1">
        <a:lnSpc>
          <a:spcPct val="90000"/>
        </a:lnSpc>
        <a:spcBef>
          <a:spcPct val="9800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080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1pPr>
      <a:lvl2pPr marL="447040" algn="l" defTabSz="894080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94080" algn="l" defTabSz="894080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algn="l" defTabSz="894080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4pPr>
      <a:lvl5pPr marL="1788160" algn="l" defTabSz="894080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5pPr>
      <a:lvl6pPr marL="2235200" algn="l" defTabSz="894080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2682240" algn="l" defTabSz="894080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3129280" algn="l" defTabSz="894080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3576320" algn="l" defTabSz="894080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3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1.xml"/><Relationship Id="rId3" Type="http://schemas.microsoft.com/office/2007/relationships/hdphoto" Target="../media/image7.wdp"/><Relationship Id="rId2" Type="http://schemas.openxmlformats.org/officeDocument/2006/relationships/image" Target="../media/image6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2654" y="455926"/>
            <a:ext cx="11286837" cy="52629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Послушайте стихотворение. О чём оно? </a:t>
            </a:r>
            <a:endParaRPr lang="ru-RU" sz="4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 нам при общении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Поможет обращение.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людям, звездам или птицам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смело обратиться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Только, друг, не забывай: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Запятые расставляй.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3618" y="1157676"/>
            <a:ext cx="8134927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7200" b="1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Физкультминутка</a:t>
            </a:r>
            <a:endParaRPr lang="ru-RU" sz="7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572770" y="1107440"/>
            <a:ext cx="8938260" cy="3098800"/>
          </a:xfrm>
          <a:prstGeom prst="rect">
            <a:avLst/>
          </a:prstGeom>
        </p:spPr>
        <p:txBody>
          <a:bodyPr wrap="square">
            <a:noAutofit/>
          </a:bodyPr>
          <a:p>
            <a:pPr marL="0" indent="0">
              <a:spcBef>
                <a:spcPct val="0"/>
              </a:spcBef>
              <a:spcAft>
                <a:spcPts val="600"/>
              </a:spcAft>
            </a:pPr>
            <a:r>
              <a:rPr lang="en-US" altLang="zh-CN" sz="2800" b="1" i="0">
                <a:solidFill>
                  <a:srgbClr val="000000"/>
                </a:solidFill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Самостоятельная работа.</a:t>
            </a:r>
            <a:endParaRPr lang="en-US" altLang="zh-CN" sz="2800" b="1" i="0">
              <a:solidFill>
                <a:srgbClr val="000000"/>
              </a:solidFill>
              <a:latin typeface="Times New Roman" panose="02020603050405020304" pitchFamily="18" charset="0"/>
              <a:ea typeface="PT Sans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r>
              <a:rPr lang="en-US" altLang="zh-CN" sz="2800" b="0" i="1">
                <a:solidFill>
                  <a:srgbClr val="000000"/>
                </a:solidFill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Перед вами карточки с предложениями. Расставьте знаки препинания , найдите обращения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.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18" charset="0"/>
              <a:ea typeface="PT Sans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endParaRPr lang="en-US" altLang="zh-CN" sz="2800" b="0" i="0">
              <a:solidFill>
                <a:srgbClr val="000000"/>
              </a:solidFill>
              <a:latin typeface="Times New Roman" panose="02020603050405020304" pitchFamily="18" charset="0"/>
              <a:ea typeface="PT Sans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• Друзья я радуюсь вашим успехам.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18" charset="0"/>
              <a:ea typeface="PT Sans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• Скажи Незнайка какая муха тебя укусила.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18" charset="0"/>
              <a:ea typeface="PT Sans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• Становись на бочку и читай стихи Цветик.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18" charset="0"/>
              <a:ea typeface="PT Sans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• Братцы что он про меня сочиняет?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18" charset="0"/>
              <a:ea typeface="PT Sans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59103" y="2333482"/>
            <a:ext cx="2819794" cy="20386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68845" y="772478"/>
            <a:ext cx="9400309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7200" b="1" u="sng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Фонетическая дуэль </a:t>
            </a:r>
            <a:endParaRPr lang="ru-RU" sz="72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4300" y="270984"/>
            <a:ext cx="6629400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5400" b="1" u="sng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Фонетическая дуэль </a:t>
            </a:r>
            <a:endParaRPr lang="ru-RU" sz="54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4382" y="1413808"/>
            <a:ext cx="10889673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Выполните фонетический анализ слова </a:t>
            </a:r>
            <a:r>
              <a:rPr lang="ru-RU" sz="6000" b="1" i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сильные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379185" y="5056065"/>
            <a:ext cx="1808500" cy="13856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47" y="5056065"/>
            <a:ext cx="1652159" cy="145707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5281" y="1240802"/>
            <a:ext cx="11007437" cy="1107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Почему Е даёт два звука? 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272" y="360219"/>
            <a:ext cx="11212945" cy="47089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Ответьте на вопросы: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1.Что нового вы узнали на уроке?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2.Что такое </a:t>
            </a:r>
            <a:r>
              <a:rPr lang="ru-RU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обращение</a:t>
            </a:r>
            <a:r>
              <a:rPr lang="ru-RU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3.Какое задание было самым интересным?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5145" y="141675"/>
            <a:ext cx="8199581" cy="23069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7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задание: </a:t>
            </a:r>
            <a:r>
              <a:rPr lang="ru-RU" sz="7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упр. 898 </a:t>
            </a:r>
            <a:endParaRPr lang="ru-RU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784" y="976062"/>
            <a:ext cx="9529041" cy="25545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1918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Helvetica"/>
              </a:rPr>
              <a:t>р</a:t>
            </a:r>
            <a:r>
              <a:rPr kumimoji="0" lang="ru-RU" sz="9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Helvetica"/>
              </a:rPr>
              <a:t>н</a:t>
            </a:r>
            <a:r>
              <a:rPr kumimoji="0" lang="ru-RU" sz="1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Helvetica"/>
              </a:rPr>
              <a:t>О</a:t>
            </a:r>
            <a:r>
              <a:rPr kumimoji="0" lang="ru-RU" sz="7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Helvetica"/>
              </a:rPr>
              <a:t>и</a:t>
            </a:r>
            <a:r>
              <a:rPr kumimoji="0" lang="ru-RU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Helvetica"/>
              </a:rPr>
              <a:t>е</a:t>
            </a:r>
            <a:r>
              <a:rPr kumimoji="0" lang="ru-RU" sz="15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Helvetica"/>
              </a:rPr>
              <a:t>б</a:t>
            </a:r>
            <a:r>
              <a:rPr kumimoji="0" lang="ru-RU" sz="1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Helvetica"/>
              </a:rPr>
              <a:t>а</a:t>
            </a:r>
            <a:r>
              <a:rPr kumimoji="0" lang="ru-RU" sz="10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Helvetica"/>
              </a:rPr>
              <a:t>щ</a:t>
            </a:r>
            <a:r>
              <a:rPr kumimoji="0" lang="ru-RU" sz="9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Helvetica"/>
              </a:rPr>
              <a:t>е</a:t>
            </a:r>
            <a:endParaRPr kumimoji="0" lang="ru-RU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784" y="206621"/>
            <a:ext cx="9427369" cy="769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большой буквы к маленькой.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771900" y="976062"/>
            <a:ext cx="5000625" cy="5574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199" y="138547"/>
            <a:ext cx="5971308" cy="64633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ема</a:t>
            </a:r>
            <a:r>
              <a:rPr kumimoji="0" 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урока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5094" y="1217135"/>
            <a:ext cx="7359072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Обращение</a:t>
            </a:r>
            <a:endParaRPr lang="ru-RU" sz="9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4909" y="1120838"/>
            <a:ext cx="11453091" cy="39998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ru-R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урока: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alt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Знать</a:t>
            </a:r>
            <a:r>
              <a:rPr lang="en-US" alt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такое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обращение</a:t>
            </a:r>
            <a:endParaRPr lang="en-US" alt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alt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Уметь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находить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обращения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предложениях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обращения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речи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расставлять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знаки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препинания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предложениях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alt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обращениями</a:t>
            </a:r>
            <a:endParaRPr lang="en-US" alt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6409" y="871349"/>
            <a:ext cx="9825181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72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обращение</a:t>
            </a:r>
            <a:r>
              <a:rPr lang="ru-RU" sz="72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7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7425" y="348615"/>
            <a:ext cx="9138920" cy="13169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25" y="1948815"/>
            <a:ext cx="9130030" cy="1120775"/>
          </a:xfrm>
          <a:prstGeom prst="rect">
            <a:avLst/>
          </a:prstGeom>
        </p:spPr>
      </p:pic>
      <p:pic>
        <p:nvPicPr>
          <p:cNvPr id="6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980" y="3352800"/>
            <a:ext cx="9016365" cy="255714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9455" y="147782"/>
            <a:ext cx="11333017" cy="61863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Прочитайте правило и ответьте </a:t>
            </a:r>
            <a:endParaRPr lang="ru-RU" sz="4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вопросы: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</a:t>
            </a:r>
            <a:r>
              <a:rPr lang="ru-RU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обращение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ru-RU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 частью речи может быть выражено обращение? 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Какая часть речи не может быть обращением?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Почему обращение в предложении не подчёркивают? </a:t>
            </a:r>
            <a:endParaRPr lang="ru-RU" sz="44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164" y="249381"/>
            <a:ext cx="11397672" cy="1323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Запишем правило схематично в словарь </a:t>
            </a: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раздел «Синтаксис»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259" y="3537222"/>
            <a:ext cx="11397671" cy="769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Местоимение не является обращением.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069" y="1976306"/>
            <a:ext cx="11607861" cy="14593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72396" t="40663" r="7951" b="30284"/>
          <a:stretch>
            <a:fillRect/>
          </a:stretch>
        </p:blipFill>
        <p:spPr>
          <a:xfrm>
            <a:off x="2156690" y="4408234"/>
            <a:ext cx="2981559" cy="18238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72396" t="68164" r="7917" b="5579"/>
          <a:stretch>
            <a:fillRect/>
          </a:stretch>
        </p:blipFill>
        <p:spPr>
          <a:xfrm>
            <a:off x="6326909" y="4504075"/>
            <a:ext cx="3131127" cy="172803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36841" y="411600"/>
            <a:ext cx="1144905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896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Переставьте обращения в середину и в конец предложений. Запишите, выделяя обращения нужными знаками препинания.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7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t="41457" r="2422"/>
          <a:stretch>
            <a:fillRect/>
          </a:stretch>
        </p:blipFill>
        <p:spPr bwMode="auto">
          <a:xfrm>
            <a:off x="238125" y="3171824"/>
            <a:ext cx="11294752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</a:spPr>
      <a:bodyPr rot="0" spcFirstLastPara="1" vertOverflow="overflow" horzOverflow="overflow" vert="horz" wrap="square" lIns="24834" tIns="24834" rIns="24834" bIns="24834" numCol="1" spcCol="38100" rtlCol="0" anchor="ctr">
        <a:spAutoFit/>
      </a:bodyPr>
      <a:lstStyle>
        <a:defPPr marL="0" marR="0" indent="0" algn="ctr" defTabSz="11918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24834" tIns="24834" rIns="24834" bIns="24834" numCol="1" spcCol="38100" rtlCol="0" anchor="ctr">
        <a:spAutoFit/>
      </a:bodyPr>
      <a:lstStyle>
        <a:defPPr marL="0" marR="0" indent="0" algn="ctr" defTabSz="11918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1347</Words>
  <Application>WPS Presentation</Application>
  <PresentationFormat>Произвольный</PresentationFormat>
  <Paragraphs>63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Arial</vt:lpstr>
      <vt:lpstr>SimSun</vt:lpstr>
      <vt:lpstr>Wingdings</vt:lpstr>
      <vt:lpstr>Helvetica</vt:lpstr>
      <vt:lpstr>Helvetica Neue</vt:lpstr>
      <vt:lpstr>Times New Roman</vt:lpstr>
      <vt:lpstr>Calibri</vt:lpstr>
      <vt:lpstr>Microsoft YaHei</vt:lpstr>
      <vt:lpstr>Arial Unicode MS</vt:lpstr>
      <vt:lpstr>PT Sans</vt:lpstr>
      <vt:lpstr>Segoe Print</vt:lpstr>
      <vt:lpstr>Blue Waves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17</cp:revision>
  <dcterms:created xsi:type="dcterms:W3CDTF">2025-01-12T21:25:33Z</dcterms:created>
  <dcterms:modified xsi:type="dcterms:W3CDTF">2025-01-12T21:48:25Z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4EED34906A034B87A8F645C63131034E_12</vt:lpwstr>
  </property>
  <property fmtid="{D5CDD505-2E9C-101B-9397-08002B2CF9AE}" pid="3" name="KSOProductBuildVer">
    <vt:lpwstr>1049-12.2.0.19307</vt:lpwstr>
  </property>
</Properties>
</file>