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68" r:id="rId5"/>
    <p:sldId id="269" r:id="rId6"/>
    <p:sldId id="271" r:id="rId7"/>
    <p:sldId id="272" r:id="rId8"/>
    <p:sldId id="274" r:id="rId9"/>
    <p:sldId id="275" r:id="rId10"/>
    <p:sldId id="277" r:id="rId11"/>
    <p:sldId id="278" r:id="rId12"/>
    <p:sldId id="279" r:id="rId13"/>
    <p:sldId id="281" r:id="rId14"/>
    <p:sldId id="283" r:id="rId15"/>
    <p:sldId id="284" r:id="rId16"/>
    <p:sldId id="285" r:id="rId17"/>
    <p:sldId id="289" r:id="rId18"/>
    <p:sldId id="286" r:id="rId19"/>
    <p:sldId id="288" r:id="rId20"/>
    <p:sldId id="287" r:id="rId21"/>
    <p:sldId id="290" r:id="rId22"/>
    <p:sldId id="291" r:id="rId23"/>
    <p:sldId id="263" r:id="rId24"/>
    <p:sldId id="262" r:id="rId25"/>
    <p:sldId id="261" r:id="rId26"/>
    <p:sldId id="259" r:id="rId27"/>
    <p:sldId id="294" r:id="rId28"/>
    <p:sldId id="293" r:id="rId29"/>
    <p:sldId id="295" r:id="rId30"/>
    <p:sldId id="258" r:id="rId31"/>
    <p:sldId id="264" r:id="rId32"/>
    <p:sldId id="265" r:id="rId33"/>
    <p:sldId id="266" r:id="rId34"/>
    <p:sldId id="267" r:id="rId35"/>
    <p:sldId id="296" r:id="rId36"/>
    <p:sldId id="297" r:id="rId37"/>
    <p:sldId id="298" r:id="rId38"/>
    <p:sldId id="299" r:id="rId39"/>
    <p:sldId id="300" r:id="rId40"/>
    <p:sldId id="301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2B23-6DB9-4A4E-BF05-6B1BC0A2B453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3326-E7C6-4D26-AA74-4DCED453EA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513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2B23-6DB9-4A4E-BF05-6B1BC0A2B453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3326-E7C6-4D26-AA74-4DCED453EA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73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2B23-6DB9-4A4E-BF05-6B1BC0A2B453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3326-E7C6-4D26-AA74-4DCED453EA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05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2B23-6DB9-4A4E-BF05-6B1BC0A2B453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3326-E7C6-4D26-AA74-4DCED453EA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897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2B23-6DB9-4A4E-BF05-6B1BC0A2B453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3326-E7C6-4D26-AA74-4DCED453EA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86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2B23-6DB9-4A4E-BF05-6B1BC0A2B453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3326-E7C6-4D26-AA74-4DCED453EA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43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2B23-6DB9-4A4E-BF05-6B1BC0A2B453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3326-E7C6-4D26-AA74-4DCED453EA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371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2B23-6DB9-4A4E-BF05-6B1BC0A2B453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3326-E7C6-4D26-AA74-4DCED453EA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874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2B23-6DB9-4A4E-BF05-6B1BC0A2B453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3326-E7C6-4D26-AA74-4DCED453EA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468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2B23-6DB9-4A4E-BF05-6B1BC0A2B453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3326-E7C6-4D26-AA74-4DCED453EA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041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2B23-6DB9-4A4E-BF05-6B1BC0A2B453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3326-E7C6-4D26-AA74-4DCED453EA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13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62B23-6DB9-4A4E-BF05-6B1BC0A2B453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F3326-E7C6-4D26-AA74-4DCED453EA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865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8800" b="1" i="1" dirty="0" smtClean="0"/>
              <a:t>Задание № 7 </a:t>
            </a:r>
            <a:br>
              <a:rPr lang="ru-RU" sz="8800" b="1" i="1" dirty="0" smtClean="0"/>
            </a:br>
            <a:r>
              <a:rPr lang="ru-RU" sz="8800" b="1" i="1" dirty="0" smtClean="0"/>
              <a:t>ЕГЭ</a:t>
            </a:r>
            <a:endParaRPr lang="ru-RU" sz="88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143248"/>
            <a:ext cx="7854696" cy="2714644"/>
          </a:xfrm>
        </p:spPr>
        <p:txBody>
          <a:bodyPr>
            <a:normAutofit/>
          </a:bodyPr>
          <a:lstStyle/>
          <a:p>
            <a:pPr algn="ctr"/>
            <a:r>
              <a:rPr lang="ru-RU" sz="4800" b="1" i="1" dirty="0" smtClean="0"/>
              <a:t>Морфологические нормы</a:t>
            </a:r>
          </a:p>
          <a:p>
            <a:pPr algn="ctr"/>
            <a:r>
              <a:rPr lang="ru-RU" sz="4800" b="1" i="1" dirty="0" smtClean="0"/>
              <a:t>Образование форм слова</a:t>
            </a:r>
          </a:p>
          <a:p>
            <a:pPr algn="ctr"/>
            <a:endParaRPr lang="ru-RU" sz="32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Названия парных предметов</a:t>
            </a:r>
            <a:br>
              <a:rPr lang="ru-RU" sz="2800" b="1" dirty="0" smtClean="0"/>
            </a:br>
            <a:r>
              <a:rPr lang="ru-RU" sz="2800" b="1" dirty="0" smtClean="0"/>
              <a:t> (</a:t>
            </a:r>
            <a:r>
              <a:rPr lang="ru-RU" sz="2800" b="1" dirty="0" err="1" smtClean="0"/>
              <a:t>Р.п</a:t>
            </a:r>
            <a:r>
              <a:rPr lang="ru-RU" sz="2800" b="1" dirty="0" smtClean="0"/>
              <a:t>., </a:t>
            </a:r>
            <a:r>
              <a:rPr lang="ru-RU" sz="2800" b="1" dirty="0" err="1" smtClean="0"/>
              <a:t>мн.число</a:t>
            </a:r>
            <a:r>
              <a:rPr lang="ru-RU" sz="2800" b="1" dirty="0" smtClean="0"/>
              <a:t> – нулевое </a:t>
            </a:r>
            <a:r>
              <a:rPr lang="ru-RU" sz="2800" b="1" dirty="0" err="1" smtClean="0"/>
              <a:t>оакончание</a:t>
            </a:r>
            <a:r>
              <a:rPr lang="ru-RU" sz="2800" b="1" dirty="0" smtClean="0"/>
              <a:t>)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 fontScale="85000" lnSpcReduction="20000"/>
          </a:bodyPr>
          <a:lstStyle/>
          <a:p>
            <a:r>
              <a:rPr lang="ru-RU" sz="1900" dirty="0" smtClean="0"/>
              <a:t>Бахилы-бахил</a:t>
            </a:r>
          </a:p>
          <a:p>
            <a:r>
              <a:rPr lang="ru-RU" sz="1900" dirty="0" smtClean="0"/>
              <a:t>Ботинки-ботинок</a:t>
            </a:r>
          </a:p>
          <a:p>
            <a:r>
              <a:rPr lang="ru-RU" sz="1900" dirty="0" smtClean="0"/>
              <a:t>Бутсы-бутс</a:t>
            </a:r>
          </a:p>
          <a:p>
            <a:r>
              <a:rPr lang="ru-RU" sz="1900" dirty="0" smtClean="0"/>
              <a:t>Брюк- брюк</a:t>
            </a:r>
          </a:p>
          <a:p>
            <a:r>
              <a:rPr lang="ru-RU" sz="1900" dirty="0" smtClean="0"/>
              <a:t>Валенки-валенок</a:t>
            </a:r>
          </a:p>
          <a:p>
            <a:r>
              <a:rPr lang="ru-RU" sz="1900" dirty="0" smtClean="0"/>
              <a:t>Гетры-гетр</a:t>
            </a:r>
          </a:p>
          <a:p>
            <a:r>
              <a:rPr lang="ru-RU" sz="1900" dirty="0" smtClean="0"/>
              <a:t>Кальсоны-кальсон</a:t>
            </a:r>
          </a:p>
          <a:p>
            <a:r>
              <a:rPr lang="ru-RU" sz="1900" dirty="0" smtClean="0"/>
              <a:t>Кастаньеты-кастаньет</a:t>
            </a:r>
          </a:p>
          <a:p>
            <a:r>
              <a:rPr lang="ru-RU" sz="1900" dirty="0" smtClean="0"/>
              <a:t>Кроссовки-кроссовок</a:t>
            </a:r>
          </a:p>
          <a:p>
            <a:r>
              <a:rPr lang="ru-RU" sz="1900" dirty="0" smtClean="0"/>
              <a:t>Мокасины-мокасин</a:t>
            </a:r>
          </a:p>
          <a:p>
            <a:r>
              <a:rPr lang="ru-RU" sz="1900" dirty="0" smtClean="0"/>
              <a:t>Панталоны-панталон</a:t>
            </a:r>
          </a:p>
          <a:p>
            <a:r>
              <a:rPr lang="ru-RU" sz="1900" dirty="0" smtClean="0"/>
              <a:t>Погоны - погон</a:t>
            </a:r>
          </a:p>
          <a:p>
            <a:r>
              <a:rPr lang="ru-RU" sz="1900" dirty="0" smtClean="0"/>
              <a:t>Сапоги-сапог</a:t>
            </a:r>
          </a:p>
          <a:p>
            <a:r>
              <a:rPr lang="ru-RU" sz="1900" dirty="0" smtClean="0"/>
              <a:t>Тапки- тапок</a:t>
            </a:r>
          </a:p>
          <a:p>
            <a:r>
              <a:rPr lang="ru-RU" sz="1900" dirty="0" smtClean="0"/>
              <a:t>Туфли-туфель</a:t>
            </a:r>
          </a:p>
          <a:p>
            <a:r>
              <a:rPr lang="ru-RU" sz="1900" dirty="0" smtClean="0"/>
              <a:t>Чулки- чулок</a:t>
            </a:r>
          </a:p>
          <a:p>
            <a:r>
              <a:rPr lang="ru-RU" sz="1900" dirty="0" smtClean="0"/>
              <a:t>Шаровары- шаровар</a:t>
            </a:r>
          </a:p>
          <a:p>
            <a:r>
              <a:rPr lang="ru-RU" sz="1900" dirty="0" smtClean="0"/>
              <a:t>Шорты-шорт</a:t>
            </a:r>
          </a:p>
          <a:p>
            <a:r>
              <a:rPr lang="ru-RU" sz="1900" dirty="0" smtClean="0"/>
              <a:t>Эполеты-эполет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249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Но: </a:t>
            </a:r>
          </a:p>
          <a:p>
            <a:r>
              <a:rPr lang="ru-RU" b="1" dirty="0" smtClean="0"/>
              <a:t>бриджи- бриджей</a:t>
            </a:r>
          </a:p>
          <a:p>
            <a:r>
              <a:rPr lang="ru-RU" b="1" dirty="0" smtClean="0"/>
              <a:t>Гольфы-гольфов</a:t>
            </a:r>
          </a:p>
          <a:p>
            <a:r>
              <a:rPr lang="ru-RU" b="1" dirty="0" smtClean="0"/>
              <a:t>Джинсы- джинсов</a:t>
            </a:r>
          </a:p>
          <a:p>
            <a:r>
              <a:rPr lang="ru-RU" b="1" dirty="0" smtClean="0"/>
              <a:t>Клипсы-клипсов</a:t>
            </a:r>
          </a:p>
          <a:p>
            <a:r>
              <a:rPr lang="ru-RU" b="1" dirty="0" smtClean="0"/>
              <a:t>Лампасы-лампасов</a:t>
            </a:r>
          </a:p>
          <a:p>
            <a:r>
              <a:rPr lang="ru-RU" b="1" dirty="0" smtClean="0"/>
              <a:t>Носки-носков</a:t>
            </a:r>
          </a:p>
          <a:p>
            <a:r>
              <a:rPr lang="ru-RU" b="1" dirty="0" smtClean="0"/>
              <a:t>Рельсы-рельсов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8877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Название национальностей </a:t>
            </a:r>
            <a:br>
              <a:rPr lang="ru-RU" sz="2800" b="1" dirty="0" smtClean="0"/>
            </a:br>
            <a:r>
              <a:rPr lang="ru-RU" sz="2800" b="1" dirty="0" smtClean="0"/>
              <a:t>(</a:t>
            </a:r>
            <a:r>
              <a:rPr lang="ru-RU" sz="2800" b="1" dirty="0" err="1" smtClean="0"/>
              <a:t>Р.п</a:t>
            </a:r>
            <a:r>
              <a:rPr lang="ru-RU" sz="2800" b="1" dirty="0" smtClean="0"/>
              <a:t>., </a:t>
            </a:r>
            <a:r>
              <a:rPr lang="ru-RU" sz="2800" b="1" dirty="0" err="1" smtClean="0"/>
              <a:t>мн.ч</a:t>
            </a:r>
            <a:r>
              <a:rPr lang="ru-RU" sz="2800" b="1" dirty="0" smtClean="0"/>
              <a:t>. – нулевое окончание)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 fontScale="92500" lnSpcReduction="20000"/>
          </a:bodyPr>
          <a:lstStyle/>
          <a:p>
            <a:r>
              <a:rPr lang="ru-RU" sz="1800" dirty="0" smtClean="0"/>
              <a:t>Армяне-армян</a:t>
            </a:r>
          </a:p>
          <a:p>
            <a:r>
              <a:rPr lang="ru-RU" sz="1800" dirty="0" smtClean="0"/>
              <a:t>Башкиры- башкир</a:t>
            </a:r>
          </a:p>
          <a:p>
            <a:r>
              <a:rPr lang="ru-RU" sz="1800" dirty="0" smtClean="0"/>
              <a:t>Болгары-  болгар</a:t>
            </a:r>
          </a:p>
          <a:p>
            <a:r>
              <a:rPr lang="ru-RU" sz="1800" dirty="0" smtClean="0"/>
              <a:t>Буряты-буряты</a:t>
            </a:r>
          </a:p>
          <a:p>
            <a:r>
              <a:rPr lang="ru-RU" sz="1800" dirty="0" smtClean="0"/>
              <a:t>Грузины- грузин</a:t>
            </a:r>
          </a:p>
          <a:p>
            <a:r>
              <a:rPr lang="ru-RU" sz="1800" dirty="0" smtClean="0"/>
              <a:t>Лезгины-лезгин</a:t>
            </a:r>
          </a:p>
          <a:p>
            <a:r>
              <a:rPr lang="ru-RU" sz="1800" dirty="0" smtClean="0"/>
              <a:t>Осетины-осетин</a:t>
            </a:r>
          </a:p>
          <a:p>
            <a:r>
              <a:rPr lang="ru-RU" sz="1800" dirty="0" smtClean="0"/>
              <a:t>Румыны-румын</a:t>
            </a:r>
          </a:p>
          <a:p>
            <a:r>
              <a:rPr lang="ru-RU" sz="1800" dirty="0" smtClean="0"/>
              <a:t>Татары- татар</a:t>
            </a:r>
          </a:p>
          <a:p>
            <a:r>
              <a:rPr lang="ru-RU" sz="1800" dirty="0" smtClean="0"/>
              <a:t>Турки- турок</a:t>
            </a:r>
          </a:p>
          <a:p>
            <a:r>
              <a:rPr lang="ru-RU" sz="1800" dirty="0" smtClean="0"/>
              <a:t>Туркмены-туркмен</a:t>
            </a:r>
          </a:p>
          <a:p>
            <a:r>
              <a:rPr lang="ru-RU" sz="1800" dirty="0" smtClean="0"/>
              <a:t>Цыгане-цыган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НО:</a:t>
            </a:r>
          </a:p>
          <a:p>
            <a:r>
              <a:rPr lang="ru-RU" sz="1900" b="1" dirty="0" smtClean="0"/>
              <a:t>Монголы- монголов</a:t>
            </a:r>
          </a:p>
          <a:p>
            <a:r>
              <a:rPr lang="ru-RU" sz="1900" b="1" dirty="0" smtClean="0"/>
              <a:t>Таджики- таджиков</a:t>
            </a:r>
          </a:p>
          <a:p>
            <a:r>
              <a:rPr lang="ru-RU" sz="1900" b="1" dirty="0" smtClean="0"/>
              <a:t>хорваты- хорватов</a:t>
            </a:r>
          </a:p>
          <a:p>
            <a:r>
              <a:rPr lang="ru-RU" sz="1900" b="1" dirty="0" smtClean="0"/>
              <a:t>Якуты- якутов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06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Сущ. </a:t>
            </a:r>
            <a:r>
              <a:rPr lang="ru-RU" sz="2800" b="1" dirty="0">
                <a:solidFill>
                  <a:schemeClr val="tx1"/>
                </a:solidFill>
              </a:rPr>
              <a:t>с</a:t>
            </a:r>
            <a:r>
              <a:rPr lang="ru-RU" sz="2800" b="1" dirty="0" smtClean="0">
                <a:solidFill>
                  <a:schemeClr val="tx1"/>
                </a:solidFill>
              </a:rPr>
              <a:t>р.р. на </a:t>
            </a:r>
            <a:r>
              <a:rPr lang="ru-RU" sz="2800" b="1" dirty="0" smtClean="0">
                <a:solidFill>
                  <a:srgbClr val="FF0000"/>
                </a:solidFill>
              </a:rPr>
              <a:t>ЦЕ </a:t>
            </a:r>
            <a:r>
              <a:rPr lang="ru-RU" sz="2800" b="1" dirty="0" smtClean="0">
                <a:solidFill>
                  <a:schemeClr val="tx1"/>
                </a:solidFill>
              </a:rPr>
              <a:t>в Р.п. мн.ч    окончание   -</a:t>
            </a:r>
            <a:r>
              <a:rPr lang="ru-RU" sz="2800" b="1" dirty="0" smtClean="0">
                <a:solidFill>
                  <a:srgbClr val="FF0000"/>
                </a:solidFill>
              </a:rPr>
              <a:t>ЕЦ  </a:t>
            </a:r>
            <a:r>
              <a:rPr lang="ru-RU" sz="2800" b="1" dirty="0" smtClean="0">
                <a:solidFill>
                  <a:schemeClr val="tx1"/>
                </a:solidFill>
              </a:rPr>
              <a:t>                 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45280"/>
            <a:ext cx="8229600" cy="5579320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Блюдце- блюд</a:t>
            </a:r>
            <a:r>
              <a:rPr lang="ru-RU" sz="1800" dirty="0" smtClean="0">
                <a:solidFill>
                  <a:srgbClr val="FF0000"/>
                </a:solidFill>
              </a:rPr>
              <a:t>ец</a:t>
            </a:r>
          </a:p>
          <a:p>
            <a:r>
              <a:rPr lang="ru-RU" sz="1800" dirty="0" smtClean="0"/>
              <a:t>Зеркальце- зеркал</a:t>
            </a:r>
            <a:r>
              <a:rPr lang="ru-RU" sz="1800" dirty="0" smtClean="0">
                <a:solidFill>
                  <a:srgbClr val="FF0000"/>
                </a:solidFill>
              </a:rPr>
              <a:t>ец</a:t>
            </a:r>
          </a:p>
          <a:p>
            <a:r>
              <a:rPr lang="ru-RU" sz="1800" dirty="0" smtClean="0"/>
              <a:t>Копытце - копыт</a:t>
            </a:r>
            <a:r>
              <a:rPr lang="ru-RU" sz="1800" dirty="0" smtClean="0">
                <a:solidFill>
                  <a:srgbClr val="FF0000"/>
                </a:solidFill>
              </a:rPr>
              <a:t>ец</a:t>
            </a:r>
          </a:p>
          <a:p>
            <a:r>
              <a:rPr lang="ru-RU" sz="1800" dirty="0" smtClean="0"/>
              <a:t>Одеяльце- одеял</a:t>
            </a:r>
            <a:r>
              <a:rPr lang="ru-RU" sz="1800" dirty="0" smtClean="0">
                <a:solidFill>
                  <a:srgbClr val="FF0000"/>
                </a:solidFill>
              </a:rPr>
              <a:t>ец</a:t>
            </a:r>
          </a:p>
          <a:p>
            <a:r>
              <a:rPr lang="ru-RU" sz="1800" dirty="0" smtClean="0"/>
              <a:t>Полотенце- полотен</a:t>
            </a:r>
            <a:r>
              <a:rPr lang="ru-RU" sz="1800" dirty="0" smtClean="0">
                <a:solidFill>
                  <a:srgbClr val="FF0000"/>
                </a:solidFill>
              </a:rPr>
              <a:t>ец</a:t>
            </a:r>
          </a:p>
          <a:p>
            <a:r>
              <a:rPr lang="ru-RU" sz="1800" dirty="0" smtClean="0"/>
              <a:t>Сердце- серд</a:t>
            </a:r>
            <a:r>
              <a:rPr lang="ru-RU" sz="1800" dirty="0" smtClean="0">
                <a:solidFill>
                  <a:srgbClr val="FF0000"/>
                </a:solidFill>
              </a:rPr>
              <a:t>ец</a:t>
            </a:r>
          </a:p>
          <a:p>
            <a:r>
              <a:rPr lang="ru-RU" sz="1800" dirty="0" smtClean="0"/>
              <a:t>Щупальце – щупал</a:t>
            </a:r>
            <a:r>
              <a:rPr lang="ru-RU" sz="1800" dirty="0" smtClean="0">
                <a:solidFill>
                  <a:srgbClr val="FF0000"/>
                </a:solidFill>
              </a:rPr>
              <a:t>ец</a:t>
            </a:r>
          </a:p>
          <a:p>
            <a:pPr algn="ctr">
              <a:buNone/>
            </a:pPr>
            <a:r>
              <a:rPr lang="ru-RU" sz="1800" b="1" dirty="0" smtClean="0"/>
              <a:t>Существительные с ласкательно-уменьшительным значением</a:t>
            </a:r>
          </a:p>
          <a:p>
            <a:pPr>
              <a:buNone/>
            </a:pPr>
            <a:endParaRPr lang="ru-RU" sz="1800" b="1" dirty="0" smtClean="0"/>
          </a:p>
          <a:p>
            <a:r>
              <a:rPr lang="ru-RU" sz="1800" dirty="0" smtClean="0"/>
              <a:t>Болотце- болотц</a:t>
            </a:r>
            <a:r>
              <a:rPr lang="ru-RU" sz="1800" dirty="0" smtClean="0">
                <a:solidFill>
                  <a:srgbClr val="FF0000"/>
                </a:solidFill>
              </a:rPr>
              <a:t>ев</a:t>
            </a:r>
          </a:p>
          <a:p>
            <a:r>
              <a:rPr lang="ru-RU" sz="1800" dirty="0" smtClean="0"/>
              <a:t>Деревце- деревц</a:t>
            </a:r>
            <a:r>
              <a:rPr lang="ru-RU" sz="1800" dirty="0" smtClean="0">
                <a:solidFill>
                  <a:srgbClr val="FF0000"/>
                </a:solidFill>
              </a:rPr>
              <a:t>ев</a:t>
            </a:r>
          </a:p>
          <a:p>
            <a:r>
              <a:rPr lang="ru-RU" sz="1800" dirty="0" smtClean="0"/>
              <a:t>Оконце- оконце</a:t>
            </a:r>
            <a:r>
              <a:rPr lang="ru-RU" sz="1800" dirty="0" smtClean="0">
                <a:solidFill>
                  <a:srgbClr val="FF0000"/>
                </a:solidFill>
              </a:rPr>
              <a:t>в</a:t>
            </a:r>
          </a:p>
          <a:p>
            <a:pPr>
              <a:buNone/>
            </a:pPr>
            <a:endParaRPr lang="ru-RU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48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Группы людей по роду деятельности  </a:t>
            </a:r>
            <a:br>
              <a:rPr lang="ru-RU" sz="2400" b="1" dirty="0" smtClean="0"/>
            </a:br>
            <a:r>
              <a:rPr lang="ru-RU" sz="2400" b="1" dirty="0" smtClean="0"/>
              <a:t> имеют нулевое окончание в Р.п. мн.числа 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r>
              <a:rPr lang="ru-RU" dirty="0" smtClean="0"/>
              <a:t>Гардемарины-гардемарин</a:t>
            </a:r>
          </a:p>
          <a:p>
            <a:r>
              <a:rPr lang="ru-RU" dirty="0" smtClean="0"/>
              <a:t>Гренадеры- гренадер</a:t>
            </a:r>
          </a:p>
          <a:p>
            <a:r>
              <a:rPr lang="ru-RU" dirty="0" smtClean="0"/>
              <a:t>Гусары-гусар</a:t>
            </a:r>
          </a:p>
          <a:p>
            <a:r>
              <a:rPr lang="ru-RU" dirty="0" smtClean="0"/>
              <a:t>Драгуны-драгун</a:t>
            </a:r>
          </a:p>
          <a:p>
            <a:r>
              <a:rPr lang="ru-RU" dirty="0" smtClean="0"/>
              <a:t> кадеты-кадет</a:t>
            </a:r>
          </a:p>
          <a:p>
            <a:r>
              <a:rPr lang="ru-RU" dirty="0" smtClean="0"/>
              <a:t>Партизаны-партизан</a:t>
            </a:r>
          </a:p>
          <a:p>
            <a:r>
              <a:rPr lang="ru-RU" dirty="0" smtClean="0"/>
              <a:t>Солдаты-солдат</a:t>
            </a:r>
          </a:p>
          <a:p>
            <a:r>
              <a:rPr lang="ru-RU" dirty="0" smtClean="0"/>
              <a:t>Уланы-уланы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НО:  </a:t>
            </a:r>
            <a:r>
              <a:rPr lang="ru-RU" b="1" dirty="0" err="1" smtClean="0"/>
              <a:t>саперы-сапер</a:t>
            </a:r>
            <a:r>
              <a:rPr lang="ru-RU" b="1" dirty="0" err="1" smtClean="0">
                <a:solidFill>
                  <a:srgbClr val="FF0000"/>
                </a:solidFill>
              </a:rPr>
              <a:t>ов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Сущ. </a:t>
            </a:r>
            <a:r>
              <a:rPr lang="ru-RU" sz="2800" dirty="0" err="1" smtClean="0"/>
              <a:t>ср.р</a:t>
            </a:r>
            <a:r>
              <a:rPr lang="ru-RU" sz="2800" dirty="0" smtClean="0"/>
              <a:t> на </a:t>
            </a:r>
            <a:r>
              <a:rPr lang="ru-RU" sz="2800" b="1" dirty="0" smtClean="0">
                <a:solidFill>
                  <a:schemeClr val="tx1"/>
                </a:solidFill>
              </a:rPr>
              <a:t>ЬЕ</a:t>
            </a:r>
            <a:r>
              <a:rPr lang="ru-RU" sz="2800" dirty="0" smtClean="0"/>
              <a:t> без ударения, </a:t>
            </a:r>
            <a:r>
              <a:rPr lang="ru-RU" sz="2800" dirty="0" err="1" smtClean="0"/>
              <a:t>жен.р</a:t>
            </a:r>
            <a:r>
              <a:rPr lang="ru-RU" sz="2800" dirty="0" smtClean="0"/>
              <a:t>. на </a:t>
            </a:r>
            <a:r>
              <a:rPr lang="ru-RU" sz="2800" b="1" dirty="0" smtClean="0"/>
              <a:t>ЬЯ</a:t>
            </a:r>
            <a:r>
              <a:rPr lang="ru-RU" sz="2800" dirty="0" smtClean="0"/>
              <a:t> без ударения</a:t>
            </a:r>
            <a:br>
              <a:rPr lang="ru-RU" sz="2800" dirty="0" smtClean="0"/>
            </a:br>
            <a:r>
              <a:rPr lang="ru-RU" sz="2800" dirty="0" smtClean="0"/>
              <a:t> ( Р.п., мн.ч.)-</a:t>
            </a:r>
            <a:r>
              <a:rPr lang="ru-RU" sz="2800" b="1" dirty="0" smtClean="0"/>
              <a:t>ИЙ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/>
          </a:bodyPr>
          <a:lstStyle/>
          <a:p>
            <a:r>
              <a:rPr lang="ru-RU" dirty="0" smtClean="0"/>
              <a:t>Бегун</a:t>
            </a:r>
            <a:r>
              <a:rPr lang="ru-RU" b="1" dirty="0" smtClean="0">
                <a:solidFill>
                  <a:srgbClr val="FF0000"/>
                </a:solidFill>
              </a:rPr>
              <a:t>ья</a:t>
            </a:r>
            <a:r>
              <a:rPr lang="ru-RU" dirty="0" smtClean="0"/>
              <a:t> - бегун</a:t>
            </a:r>
            <a:r>
              <a:rPr lang="ru-RU" b="1" dirty="0" smtClean="0">
                <a:solidFill>
                  <a:srgbClr val="FF0000"/>
                </a:solidFill>
              </a:rPr>
              <a:t>ий</a:t>
            </a:r>
          </a:p>
          <a:p>
            <a:r>
              <a:rPr lang="ru-RU" dirty="0" smtClean="0"/>
              <a:t>Гнездовье - гнездовий</a:t>
            </a:r>
          </a:p>
          <a:p>
            <a:r>
              <a:rPr lang="ru-RU" dirty="0" smtClean="0"/>
              <a:t>Запястье - запястий</a:t>
            </a:r>
          </a:p>
          <a:p>
            <a:r>
              <a:rPr lang="ru-RU" dirty="0" smtClean="0"/>
              <a:t>Кушанье - кушаний</a:t>
            </a:r>
          </a:p>
          <a:p>
            <a:r>
              <a:rPr lang="ru-RU" dirty="0" smtClean="0"/>
              <a:t>Надгробье – надгробий</a:t>
            </a:r>
          </a:p>
          <a:p>
            <a:r>
              <a:rPr lang="ru-RU" dirty="0" err="1" smtClean="0"/>
              <a:t>Ожерелье-ожерелий</a:t>
            </a:r>
            <a:endParaRPr lang="ru-RU" dirty="0" smtClean="0"/>
          </a:p>
          <a:p>
            <a:r>
              <a:rPr lang="ru-RU" dirty="0" err="1" smtClean="0"/>
              <a:t>Оладья-оладий</a:t>
            </a:r>
            <a:endParaRPr lang="ru-RU" dirty="0" smtClean="0"/>
          </a:p>
          <a:p>
            <a:r>
              <a:rPr lang="ru-RU" dirty="0" err="1" smtClean="0"/>
              <a:t>Отродье-отродий</a:t>
            </a:r>
            <a:endParaRPr lang="ru-RU" dirty="0" smtClean="0"/>
          </a:p>
          <a:p>
            <a:r>
              <a:rPr lang="ru-RU" dirty="0" err="1" smtClean="0"/>
              <a:t>Печенье-печений</a:t>
            </a:r>
            <a:endParaRPr lang="ru-RU" dirty="0" smtClean="0"/>
          </a:p>
          <a:p>
            <a:r>
              <a:rPr lang="ru-RU" dirty="0" err="1" smtClean="0"/>
              <a:t>Плясунья-плясуний</a:t>
            </a:r>
            <a:endParaRPr lang="ru-RU" dirty="0" smtClean="0"/>
          </a:p>
          <a:p>
            <a:r>
              <a:rPr lang="ru-RU" dirty="0" err="1" smtClean="0"/>
              <a:t>Побережье-побережий</a:t>
            </a:r>
            <a:endParaRPr lang="ru-RU" dirty="0" smtClean="0"/>
          </a:p>
          <a:p>
            <a:r>
              <a:rPr lang="ru-RU" dirty="0" err="1" smtClean="0"/>
              <a:t>Поверье-поверий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857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95996"/>
          </a:xfrm>
        </p:spPr>
        <p:txBody>
          <a:bodyPr>
            <a:normAutofit/>
          </a:bodyPr>
          <a:lstStyle/>
          <a:p>
            <a:r>
              <a:rPr lang="ru-RU" dirty="0" smtClean="0"/>
              <a:t>Подземелье- подземел</a:t>
            </a:r>
            <a:r>
              <a:rPr lang="ru-RU" dirty="0" smtClean="0">
                <a:solidFill>
                  <a:srgbClr val="FF0000"/>
                </a:solidFill>
              </a:rPr>
              <a:t>ий</a:t>
            </a:r>
          </a:p>
          <a:p>
            <a:r>
              <a:rPr lang="ru-RU" dirty="0" smtClean="0"/>
              <a:t>Сиденье- сиден</a:t>
            </a:r>
            <a:r>
              <a:rPr lang="ru-RU" dirty="0" smtClean="0">
                <a:solidFill>
                  <a:srgbClr val="FF0000"/>
                </a:solidFill>
              </a:rPr>
              <a:t>ий</a:t>
            </a:r>
          </a:p>
          <a:p>
            <a:r>
              <a:rPr lang="ru-RU" dirty="0" smtClean="0"/>
              <a:t>Соленье- солен</a:t>
            </a:r>
            <a:r>
              <a:rPr lang="ru-RU" dirty="0" smtClean="0">
                <a:solidFill>
                  <a:srgbClr val="FF0000"/>
                </a:solidFill>
              </a:rPr>
              <a:t>ий</a:t>
            </a:r>
          </a:p>
          <a:p>
            <a:r>
              <a:rPr lang="ru-RU" dirty="0" smtClean="0"/>
              <a:t>Увечье - увеч</a:t>
            </a:r>
            <a:r>
              <a:rPr lang="ru-RU" dirty="0" smtClean="0">
                <a:solidFill>
                  <a:srgbClr val="FF0000"/>
                </a:solidFill>
              </a:rPr>
              <a:t>ий</a:t>
            </a:r>
          </a:p>
          <a:p>
            <a:r>
              <a:rPr lang="ru-RU" dirty="0" smtClean="0"/>
              <a:t>Ущелье- ущел</a:t>
            </a:r>
            <a:r>
              <a:rPr lang="ru-RU" dirty="0" smtClean="0">
                <a:solidFill>
                  <a:srgbClr val="FF0000"/>
                </a:solidFill>
              </a:rPr>
              <a:t>ий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НО: </a:t>
            </a:r>
            <a:r>
              <a:rPr lang="ru-RU" b="1" i="1" dirty="0" smtClean="0"/>
              <a:t>верховье- верховь</a:t>
            </a:r>
            <a:r>
              <a:rPr lang="ru-RU" b="1" i="1" dirty="0" smtClean="0">
                <a:solidFill>
                  <a:srgbClr val="FF0000"/>
                </a:solidFill>
              </a:rPr>
              <a:t>ев</a:t>
            </a:r>
          </a:p>
          <a:p>
            <a:r>
              <a:rPr lang="ru-RU" b="1" i="1" dirty="0" smtClean="0"/>
              <a:t>Коренья- корень</a:t>
            </a:r>
            <a:r>
              <a:rPr lang="ru-RU" b="1" i="1" dirty="0" smtClean="0">
                <a:solidFill>
                  <a:srgbClr val="FF0000"/>
                </a:solidFill>
              </a:rPr>
              <a:t>ев</a:t>
            </a:r>
          </a:p>
          <a:p>
            <a:r>
              <a:rPr lang="ru-RU" b="1" i="1" dirty="0" smtClean="0"/>
              <a:t>Лохмотья- лохмоть</a:t>
            </a:r>
            <a:r>
              <a:rPr lang="ru-RU" b="1" i="1" dirty="0" smtClean="0">
                <a:solidFill>
                  <a:srgbClr val="FF0000"/>
                </a:solidFill>
              </a:rPr>
              <a:t>ев</a:t>
            </a:r>
          </a:p>
          <a:p>
            <a:r>
              <a:rPr lang="ru-RU" b="1" i="1" dirty="0" smtClean="0"/>
              <a:t>Низовье- низовь</a:t>
            </a:r>
            <a:r>
              <a:rPr lang="ru-RU" b="1" i="1" dirty="0" smtClean="0">
                <a:solidFill>
                  <a:srgbClr val="FF0000"/>
                </a:solidFill>
              </a:rPr>
              <a:t>ев</a:t>
            </a:r>
          </a:p>
          <a:p>
            <a:r>
              <a:rPr lang="ru-RU" b="1" i="1" dirty="0" smtClean="0"/>
              <a:t>Платье- плать</a:t>
            </a:r>
            <a:r>
              <a:rPr lang="ru-RU" b="1" i="1" dirty="0" smtClean="0">
                <a:solidFill>
                  <a:srgbClr val="FF0000"/>
                </a:solidFill>
              </a:rPr>
              <a:t>ев</a:t>
            </a:r>
          </a:p>
          <a:p>
            <a:r>
              <a:rPr lang="ru-RU" b="1" i="1" dirty="0" smtClean="0"/>
              <a:t>Подмастерье- подмастерь</a:t>
            </a:r>
            <a:r>
              <a:rPr lang="ru-RU" b="1" i="1" dirty="0" smtClean="0">
                <a:solidFill>
                  <a:srgbClr val="FF0000"/>
                </a:solidFill>
              </a:rPr>
              <a:t>ев</a:t>
            </a:r>
          </a:p>
          <a:p>
            <a:r>
              <a:rPr lang="ru-RU" b="1" i="1" dirty="0" smtClean="0"/>
              <a:t>Угодья- </a:t>
            </a:r>
            <a:r>
              <a:rPr lang="ru-RU" b="1" i="1" dirty="0" err="1" smtClean="0"/>
              <a:t>угодь</a:t>
            </a:r>
            <a:r>
              <a:rPr lang="ru-RU" b="1" i="1" dirty="0" err="1" smtClean="0">
                <a:solidFill>
                  <a:srgbClr val="FF0000"/>
                </a:solidFill>
              </a:rPr>
              <a:t>ев</a:t>
            </a:r>
            <a:endParaRPr lang="ru-RU" b="1" i="1" dirty="0" smtClean="0">
              <a:solidFill>
                <a:srgbClr val="FF0000"/>
              </a:solidFill>
            </a:endParaRPr>
          </a:p>
          <a:p>
            <a:r>
              <a:rPr lang="ru-RU" b="1" i="1" dirty="0" smtClean="0"/>
              <a:t>Устье- усть</a:t>
            </a:r>
            <a:r>
              <a:rPr lang="ru-RU" b="1" i="1" dirty="0" smtClean="0">
                <a:solidFill>
                  <a:srgbClr val="FF0000"/>
                </a:solidFill>
              </a:rPr>
              <a:t>ев</a:t>
            </a:r>
          </a:p>
          <a:p>
            <a:r>
              <a:rPr lang="ru-RU" b="1" i="1" dirty="0" smtClean="0"/>
              <a:t>Хлопья- хлопь</a:t>
            </a:r>
            <a:r>
              <a:rPr lang="ru-RU" b="1" i="1" dirty="0" smtClean="0">
                <a:solidFill>
                  <a:srgbClr val="FF0000"/>
                </a:solidFill>
              </a:rPr>
              <a:t>ев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86874" cy="57150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err="1" smtClean="0"/>
              <a:t>Сущ.ср.р.на</a:t>
            </a:r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ЬЁ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жен.р</a:t>
            </a:r>
            <a:r>
              <a:rPr lang="ru-RU" sz="2400" b="1" dirty="0" smtClean="0"/>
              <a:t>. на </a:t>
            </a:r>
            <a:r>
              <a:rPr lang="ru-RU" sz="2400" b="1" dirty="0" smtClean="0">
                <a:solidFill>
                  <a:srgbClr val="FF0000"/>
                </a:solidFill>
              </a:rPr>
              <a:t>ЬЯ</a:t>
            </a:r>
            <a:r>
              <a:rPr lang="ru-RU" sz="2400" b="1" dirty="0" smtClean="0"/>
              <a:t> под ударением в Р.п. мн.ч. </a:t>
            </a:r>
            <a:br>
              <a:rPr lang="ru-RU" sz="2400" b="1" dirty="0" smtClean="0"/>
            </a:br>
            <a:r>
              <a:rPr lang="ru-RU" sz="2400" b="1" dirty="0" smtClean="0"/>
              <a:t>имеют  окончание </a:t>
            </a:r>
            <a:r>
              <a:rPr lang="ru-RU" sz="2400" b="1" dirty="0" smtClean="0">
                <a:solidFill>
                  <a:srgbClr val="FF0000"/>
                </a:solidFill>
              </a:rPr>
              <a:t>-ЕЙ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Ружьё- руж</a:t>
            </a:r>
            <a:r>
              <a:rPr lang="ru-RU" b="1" dirty="0" smtClean="0">
                <a:solidFill>
                  <a:srgbClr val="FF0000"/>
                </a:solidFill>
              </a:rPr>
              <a:t>ей</a:t>
            </a:r>
          </a:p>
          <a:p>
            <a:pPr>
              <a:buNone/>
            </a:pPr>
            <a:r>
              <a:rPr lang="ru-RU" dirty="0" smtClean="0"/>
              <a:t>Ладья- лад</a:t>
            </a:r>
            <a:r>
              <a:rPr lang="ru-RU" b="1" dirty="0" smtClean="0">
                <a:solidFill>
                  <a:srgbClr val="FF0000"/>
                </a:solidFill>
              </a:rPr>
              <a:t>ей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НО: </a:t>
            </a:r>
            <a:r>
              <a:rPr lang="ru-RU" b="1" dirty="0" smtClean="0"/>
              <a:t>копьё- копий</a:t>
            </a:r>
          </a:p>
          <a:p>
            <a:pPr algn="ctr">
              <a:buNone/>
            </a:pPr>
            <a:r>
              <a:rPr lang="ru-RU" b="1" dirty="0" smtClean="0"/>
              <a:t>Единицы измерения:</a:t>
            </a:r>
          </a:p>
          <a:p>
            <a:pPr>
              <a:buNone/>
            </a:pPr>
            <a:r>
              <a:rPr lang="ru-RU" dirty="0" smtClean="0"/>
              <a:t>Амперы- (чего?)ампер</a:t>
            </a:r>
          </a:p>
          <a:p>
            <a:pPr>
              <a:buNone/>
            </a:pPr>
            <a:r>
              <a:rPr lang="ru-RU" dirty="0" smtClean="0"/>
              <a:t>Аршины-аршин</a:t>
            </a:r>
          </a:p>
          <a:p>
            <a:pPr>
              <a:buNone/>
            </a:pPr>
            <a:r>
              <a:rPr lang="ru-RU" dirty="0" smtClean="0"/>
              <a:t>Байты-байт</a:t>
            </a:r>
          </a:p>
          <a:p>
            <a:pPr>
              <a:buNone/>
            </a:pPr>
            <a:r>
              <a:rPr lang="ru-RU" dirty="0" smtClean="0"/>
              <a:t>Ватты-ватт</a:t>
            </a:r>
          </a:p>
          <a:p>
            <a:pPr>
              <a:buNone/>
            </a:pPr>
            <a:r>
              <a:rPr lang="ru-RU" dirty="0" smtClean="0"/>
              <a:t>Вольты-вольт</a:t>
            </a:r>
          </a:p>
          <a:p>
            <a:pPr>
              <a:buNone/>
            </a:pPr>
            <a:r>
              <a:rPr lang="ru-RU" dirty="0" smtClean="0"/>
              <a:t>Децибелы-децибел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НО: </a:t>
            </a:r>
            <a:r>
              <a:rPr lang="ru-RU" dirty="0" smtClean="0"/>
              <a:t>граммы- грамм</a:t>
            </a:r>
            <a:r>
              <a:rPr lang="ru-RU" b="1" dirty="0" smtClean="0">
                <a:solidFill>
                  <a:srgbClr val="FF0000"/>
                </a:solidFill>
              </a:rPr>
              <a:t>ов</a:t>
            </a:r>
          </a:p>
          <a:p>
            <a:pPr>
              <a:buNone/>
            </a:pPr>
            <a:r>
              <a:rPr lang="ru-RU" dirty="0" smtClean="0"/>
              <a:t>         Гектары- гектар</a:t>
            </a:r>
            <a:r>
              <a:rPr lang="ru-RU" b="1" dirty="0" smtClean="0">
                <a:solidFill>
                  <a:srgbClr val="FF0000"/>
                </a:solidFill>
              </a:rPr>
              <a:t>ов</a:t>
            </a:r>
          </a:p>
          <a:p>
            <a:pPr>
              <a:buNone/>
            </a:pPr>
            <a:r>
              <a:rPr lang="ru-RU" dirty="0" smtClean="0"/>
              <a:t>         Килограммы- килограмм</a:t>
            </a:r>
            <a:r>
              <a:rPr lang="ru-RU" b="1" dirty="0" smtClean="0">
                <a:solidFill>
                  <a:srgbClr val="FF0000"/>
                </a:solidFill>
              </a:rPr>
              <a:t>ов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42862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Запомнить!!!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Бредни- бредн</a:t>
            </a:r>
            <a:r>
              <a:rPr lang="ru-RU" b="1" dirty="0" smtClean="0">
                <a:solidFill>
                  <a:srgbClr val="FF0000"/>
                </a:solidFill>
              </a:rPr>
              <a:t>ей</a:t>
            </a:r>
          </a:p>
          <a:p>
            <a:r>
              <a:rPr lang="ru-RU" dirty="0" smtClean="0"/>
              <a:t>Будни- будн</a:t>
            </a:r>
            <a:r>
              <a:rPr lang="ru-RU" b="1" dirty="0" smtClean="0">
                <a:solidFill>
                  <a:srgbClr val="FF0000"/>
                </a:solidFill>
              </a:rPr>
              <a:t>ей</a:t>
            </a:r>
          </a:p>
          <a:p>
            <a:r>
              <a:rPr lang="ru-RU" dirty="0" smtClean="0"/>
              <a:t>Гантели- гантел</a:t>
            </a:r>
            <a:r>
              <a:rPr lang="ru-RU" dirty="0" smtClean="0">
                <a:solidFill>
                  <a:srgbClr val="FF0000"/>
                </a:solidFill>
              </a:rPr>
              <a:t>ей</a:t>
            </a:r>
          </a:p>
          <a:p>
            <a:r>
              <a:rPr lang="ru-RU" dirty="0" smtClean="0"/>
              <a:t>Доли- дол</a:t>
            </a:r>
            <a:r>
              <a:rPr lang="ru-RU" dirty="0" smtClean="0">
                <a:solidFill>
                  <a:srgbClr val="FF0000"/>
                </a:solidFill>
              </a:rPr>
              <a:t>ей</a:t>
            </a:r>
          </a:p>
          <a:p>
            <a:r>
              <a:rPr lang="ru-RU" dirty="0" smtClean="0"/>
              <a:t>Дяди- дяд</a:t>
            </a:r>
            <a:r>
              <a:rPr lang="ru-RU" dirty="0" smtClean="0">
                <a:solidFill>
                  <a:srgbClr val="FF0000"/>
                </a:solidFill>
              </a:rPr>
              <a:t>ей</a:t>
            </a:r>
          </a:p>
          <a:p>
            <a:r>
              <a:rPr lang="ru-RU" dirty="0" smtClean="0"/>
              <a:t>Злыдни- злыдн</a:t>
            </a:r>
            <a:r>
              <a:rPr lang="ru-RU" dirty="0" smtClean="0">
                <a:solidFill>
                  <a:srgbClr val="FF0000"/>
                </a:solidFill>
              </a:rPr>
              <a:t>ей</a:t>
            </a:r>
          </a:p>
          <a:p>
            <a:r>
              <a:rPr lang="ru-RU" dirty="0" smtClean="0"/>
              <a:t>Кегли-кегл</a:t>
            </a:r>
            <a:r>
              <a:rPr lang="ru-RU" dirty="0" smtClean="0">
                <a:solidFill>
                  <a:srgbClr val="FF0000"/>
                </a:solidFill>
              </a:rPr>
              <a:t>ей</a:t>
            </a:r>
          </a:p>
          <a:p>
            <a:r>
              <a:rPr lang="ru-RU" dirty="0" smtClean="0"/>
              <a:t>Козни- козн</a:t>
            </a:r>
            <a:r>
              <a:rPr lang="ru-RU" dirty="0" smtClean="0">
                <a:solidFill>
                  <a:srgbClr val="FF0000"/>
                </a:solidFill>
              </a:rPr>
              <a:t>ей</a:t>
            </a:r>
          </a:p>
          <a:p>
            <a:r>
              <a:rPr lang="ru-RU" dirty="0" smtClean="0"/>
              <a:t>Ладони- ладон</a:t>
            </a:r>
            <a:r>
              <a:rPr lang="ru-RU" dirty="0" smtClean="0">
                <a:solidFill>
                  <a:srgbClr val="FF0000"/>
                </a:solidFill>
              </a:rPr>
              <a:t>ей</a:t>
            </a:r>
          </a:p>
          <a:p>
            <a:r>
              <a:rPr lang="ru-RU" dirty="0" smtClean="0"/>
              <a:t>Простыни- простын</a:t>
            </a:r>
            <a:r>
              <a:rPr lang="ru-RU" dirty="0" smtClean="0">
                <a:solidFill>
                  <a:srgbClr val="FF0000"/>
                </a:solidFill>
              </a:rPr>
              <a:t>ей</a:t>
            </a:r>
          </a:p>
          <a:p>
            <a:r>
              <a:rPr lang="ru-RU" dirty="0" smtClean="0"/>
              <a:t>Распри- распр</a:t>
            </a:r>
            <a:r>
              <a:rPr lang="ru-RU" dirty="0" smtClean="0">
                <a:solidFill>
                  <a:srgbClr val="FF0000"/>
                </a:solidFill>
              </a:rPr>
              <a:t>ей</a:t>
            </a:r>
          </a:p>
          <a:p>
            <a:r>
              <a:rPr lang="ru-RU" dirty="0" smtClean="0"/>
              <a:t>Скатерти- скатерт</a:t>
            </a:r>
            <a:r>
              <a:rPr lang="ru-RU" dirty="0" smtClean="0">
                <a:solidFill>
                  <a:srgbClr val="FF0000"/>
                </a:solidFill>
              </a:rPr>
              <a:t>ей</a:t>
            </a:r>
          </a:p>
          <a:p>
            <a:r>
              <a:rPr lang="ru-RU" dirty="0" smtClean="0"/>
              <a:t>Тёти- тёт</a:t>
            </a:r>
            <a:r>
              <a:rPr lang="ru-RU" dirty="0" smtClean="0">
                <a:solidFill>
                  <a:srgbClr val="FF0000"/>
                </a:solidFill>
              </a:rPr>
              <a:t>ей</a:t>
            </a:r>
          </a:p>
          <a:p>
            <a:r>
              <a:rPr lang="ru-RU" dirty="0" smtClean="0"/>
              <a:t>Чукчи- чукч</a:t>
            </a:r>
            <a:r>
              <a:rPr lang="ru-RU" dirty="0" smtClean="0">
                <a:solidFill>
                  <a:srgbClr val="FF0000"/>
                </a:solidFill>
              </a:rPr>
              <a:t>ей</a:t>
            </a:r>
          </a:p>
          <a:p>
            <a:r>
              <a:rPr lang="ru-RU" dirty="0" smtClean="0"/>
              <a:t>Ясли- ясл</a:t>
            </a:r>
            <a:r>
              <a:rPr lang="ru-RU" dirty="0" smtClean="0">
                <a:solidFill>
                  <a:srgbClr val="FF0000"/>
                </a:solidFill>
              </a:rPr>
              <a:t>ей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9001156" cy="64291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Запомнить!!!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621508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Баржи-барж</a:t>
            </a:r>
          </a:p>
          <a:p>
            <a:r>
              <a:rPr lang="ru-RU" dirty="0" smtClean="0"/>
              <a:t>Басня- басен</a:t>
            </a:r>
          </a:p>
          <a:p>
            <a:r>
              <a:rPr lang="ru-RU" dirty="0" smtClean="0"/>
              <a:t>Башня- башен</a:t>
            </a:r>
          </a:p>
          <a:p>
            <a:r>
              <a:rPr lang="ru-RU" dirty="0" smtClean="0"/>
              <a:t>Брызги- брызг</a:t>
            </a:r>
          </a:p>
          <a:p>
            <a:r>
              <a:rPr lang="ru-RU" dirty="0" smtClean="0"/>
              <a:t>Вафли- вафель</a:t>
            </a:r>
          </a:p>
          <a:p>
            <a:r>
              <a:rPr lang="ru-RU" dirty="0" smtClean="0"/>
              <a:t>Дело- много дел</a:t>
            </a:r>
          </a:p>
          <a:p>
            <a:r>
              <a:rPr lang="ru-RU" dirty="0" smtClean="0"/>
              <a:t>Копна- копён = </a:t>
            </a:r>
            <a:r>
              <a:rPr lang="ru-RU" dirty="0" err="1" smtClean="0"/>
              <a:t>копн</a:t>
            </a:r>
            <a:endParaRPr lang="ru-RU" dirty="0" smtClean="0"/>
          </a:p>
          <a:p>
            <a:r>
              <a:rPr lang="ru-RU" dirty="0" smtClean="0"/>
              <a:t>Кочерга- кочерёг</a:t>
            </a:r>
          </a:p>
          <a:p>
            <a:r>
              <a:rPr lang="ru-RU" dirty="0" smtClean="0"/>
              <a:t>Кухня- кухонь</a:t>
            </a:r>
          </a:p>
          <a:p>
            <a:r>
              <a:rPr lang="ru-RU" dirty="0" smtClean="0"/>
              <a:t>Макароны-макарон</a:t>
            </a:r>
          </a:p>
          <a:p>
            <a:r>
              <a:rPr lang="ru-RU" dirty="0" smtClean="0"/>
              <a:t>Манжета-манжет</a:t>
            </a:r>
          </a:p>
          <a:p>
            <a:r>
              <a:rPr lang="ru-RU" dirty="0" smtClean="0"/>
              <a:t>Няня-нянь</a:t>
            </a:r>
          </a:p>
          <a:p>
            <a:r>
              <a:rPr lang="ru-RU" dirty="0" smtClean="0"/>
              <a:t>Петля- петель</a:t>
            </a:r>
          </a:p>
          <a:p>
            <a:r>
              <a:rPr lang="ru-RU" dirty="0" smtClean="0"/>
              <a:t>Сабля- сабель</a:t>
            </a:r>
          </a:p>
          <a:p>
            <a:r>
              <a:rPr lang="ru-RU" dirty="0" smtClean="0"/>
              <a:t>Серьга- серёг</a:t>
            </a:r>
          </a:p>
          <a:p>
            <a:r>
              <a:rPr lang="ru-RU" dirty="0" smtClean="0"/>
              <a:t>Сплетня- сплетен</a:t>
            </a:r>
          </a:p>
          <a:p>
            <a:r>
              <a:rPr lang="ru-RU" dirty="0" smtClean="0"/>
              <a:t>Цапля- цапель</a:t>
            </a:r>
          </a:p>
          <a:p>
            <a:r>
              <a:rPr lang="ru-RU" dirty="0" smtClean="0"/>
              <a:t>Шпроты-шпрот</a:t>
            </a:r>
          </a:p>
          <a:p>
            <a:r>
              <a:rPr lang="ru-RU" dirty="0" smtClean="0"/>
              <a:t>Яблоня- яблонь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7148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Морфологические нормы имен существительных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56"/>
            <a:ext cx="8786874" cy="56102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1)Несклоняемые имена сущ., которые обозначают </a:t>
            </a:r>
            <a:r>
              <a:rPr lang="ru-RU" dirty="0" err="1" smtClean="0"/>
              <a:t>неодуш</a:t>
            </a:r>
            <a:r>
              <a:rPr lang="ru-RU" dirty="0" smtClean="0"/>
              <a:t>. предметы               ср.рода :</a:t>
            </a:r>
          </a:p>
          <a:p>
            <a:pPr>
              <a:buNone/>
            </a:pPr>
            <a:r>
              <a:rPr lang="ru-RU" i="1" dirty="0" smtClean="0"/>
              <a:t>Купе, попурри, </a:t>
            </a:r>
          </a:p>
          <a:p>
            <a:pPr>
              <a:buNone/>
            </a:pPr>
            <a:r>
              <a:rPr lang="ru-RU" b="1" i="1" dirty="0" err="1" smtClean="0">
                <a:solidFill>
                  <a:srgbClr val="FF0000"/>
                </a:solidFill>
              </a:rPr>
              <a:t>Искл</a:t>
            </a:r>
            <a:r>
              <a:rPr lang="ru-RU" b="1" i="1" dirty="0" smtClean="0">
                <a:solidFill>
                  <a:srgbClr val="FF0000"/>
                </a:solidFill>
              </a:rPr>
              <a:t>.: </a:t>
            </a:r>
            <a:r>
              <a:rPr lang="ru-RU" i="1" dirty="0" smtClean="0"/>
              <a:t>бигуди, галифе(мн.ч), жалюзи, кики, виски, бренди, кофе (м. и ср.р.), мокко, пенальти, евро (</a:t>
            </a:r>
            <a:r>
              <a:rPr lang="ru-RU" i="1" dirty="0" err="1" smtClean="0"/>
              <a:t>м.р</a:t>
            </a:r>
            <a:r>
              <a:rPr lang="ru-RU" i="1" dirty="0" smtClean="0"/>
              <a:t>)</a:t>
            </a:r>
          </a:p>
          <a:p>
            <a:pPr>
              <a:buNone/>
            </a:pPr>
            <a:r>
              <a:rPr lang="ru-RU" i="1" dirty="0" smtClean="0"/>
              <a:t>2) </a:t>
            </a:r>
            <a:r>
              <a:rPr lang="ru-RU" dirty="0" smtClean="0"/>
              <a:t>Род имен сущ., обозначающих лиц, определяют исходя из пола, к которому они относятся:</a:t>
            </a:r>
          </a:p>
          <a:p>
            <a:pPr>
              <a:buNone/>
            </a:pPr>
            <a:r>
              <a:rPr lang="ru-RU" i="1" dirty="0" smtClean="0"/>
              <a:t>Прекрасная мадам, серьезный месье, красивая фрау</a:t>
            </a:r>
          </a:p>
          <a:p>
            <a:pPr>
              <a:buNone/>
            </a:pPr>
            <a:r>
              <a:rPr lang="ru-RU" i="1" dirty="0" smtClean="0"/>
              <a:t>3) </a:t>
            </a:r>
            <a:r>
              <a:rPr lang="ru-RU" dirty="0" smtClean="0"/>
              <a:t>Род географ. названий, названий органов печати определяют </a:t>
            </a:r>
            <a:r>
              <a:rPr lang="ru-RU" i="1" dirty="0" smtClean="0"/>
              <a:t>по родовому слову : </a:t>
            </a:r>
          </a:p>
          <a:p>
            <a:pPr>
              <a:buNone/>
            </a:pPr>
            <a:r>
              <a:rPr lang="ru-RU" i="1" dirty="0" smtClean="0"/>
              <a:t>Капри – остров (м.р.), </a:t>
            </a:r>
            <a:r>
              <a:rPr lang="ru-RU" i="1" dirty="0" err="1" smtClean="0"/>
              <a:t>Юнгфрау-гора</a:t>
            </a:r>
            <a:r>
              <a:rPr lang="ru-RU" i="1" dirty="0" smtClean="0"/>
              <a:t> (ж.р.), Монако –княжество(</a:t>
            </a:r>
            <a:r>
              <a:rPr lang="ru-RU" i="1" dirty="0" err="1" smtClean="0"/>
              <a:t>ср.р</a:t>
            </a:r>
            <a:r>
              <a:rPr lang="ru-RU" i="1" dirty="0" smtClean="0"/>
              <a:t>), «Таймс»-газета (ж.р.)</a:t>
            </a:r>
            <a:endParaRPr lang="ru-RU" i="1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3500430" y="114298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   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42862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Запомнить!!!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/>
          <a:lstStyle/>
          <a:p>
            <a:r>
              <a:rPr lang="ru-RU" sz="3600" dirty="0" smtClean="0"/>
              <a:t>Бронхи- бронх</a:t>
            </a:r>
            <a:r>
              <a:rPr lang="ru-RU" sz="3600" b="1" dirty="0" smtClean="0">
                <a:solidFill>
                  <a:srgbClr val="FF0000"/>
                </a:solidFill>
              </a:rPr>
              <a:t>ов</a:t>
            </a:r>
          </a:p>
          <a:p>
            <a:r>
              <a:rPr lang="ru-RU" sz="3600" dirty="0" smtClean="0"/>
              <a:t>Георгины- георгин</a:t>
            </a:r>
            <a:r>
              <a:rPr lang="ru-RU" sz="3600" b="1" dirty="0" smtClean="0">
                <a:solidFill>
                  <a:srgbClr val="FF0000"/>
                </a:solidFill>
              </a:rPr>
              <a:t>ов</a:t>
            </a:r>
          </a:p>
          <a:p>
            <a:r>
              <a:rPr lang="ru-RU" sz="3600" dirty="0" smtClean="0"/>
              <a:t>Дебаты- дебат</a:t>
            </a:r>
            <a:r>
              <a:rPr lang="ru-RU" sz="3600" b="1" dirty="0" smtClean="0">
                <a:solidFill>
                  <a:srgbClr val="FF0000"/>
                </a:solidFill>
              </a:rPr>
              <a:t>ов</a:t>
            </a:r>
          </a:p>
          <a:p>
            <a:r>
              <a:rPr lang="ru-RU" sz="3600" dirty="0" smtClean="0"/>
              <a:t>Заморозки- заморозк</a:t>
            </a:r>
            <a:r>
              <a:rPr lang="ru-RU" sz="3600" b="1" dirty="0" smtClean="0">
                <a:solidFill>
                  <a:srgbClr val="FF0000"/>
                </a:solidFill>
              </a:rPr>
              <a:t>ов</a:t>
            </a:r>
          </a:p>
          <a:p>
            <a:r>
              <a:rPr lang="ru-RU" sz="3600" dirty="0" smtClean="0"/>
              <a:t>Консервы- консерв</a:t>
            </a:r>
            <a:r>
              <a:rPr lang="ru-RU" sz="3600" b="1" dirty="0" smtClean="0">
                <a:solidFill>
                  <a:srgbClr val="FF0000"/>
                </a:solidFill>
              </a:rPr>
              <a:t>ов</a:t>
            </a:r>
          </a:p>
          <a:p>
            <a:r>
              <a:rPr lang="ru-RU" sz="3600" dirty="0" smtClean="0"/>
              <a:t>Нервы- нерв</a:t>
            </a:r>
            <a:r>
              <a:rPr lang="ru-RU" sz="3600" b="1" dirty="0" smtClean="0">
                <a:solidFill>
                  <a:srgbClr val="FF0000"/>
                </a:solidFill>
              </a:rPr>
              <a:t>ов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64294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Запомнить!!!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Комментарии - без комментари</a:t>
            </a:r>
            <a:r>
              <a:rPr lang="ru-RU" sz="3600" b="1" dirty="0" smtClean="0">
                <a:solidFill>
                  <a:srgbClr val="FF0000"/>
                </a:solidFill>
              </a:rPr>
              <a:t>ев</a:t>
            </a:r>
          </a:p>
          <a:p>
            <a:r>
              <a:rPr lang="ru-RU" sz="3600" dirty="0" smtClean="0"/>
              <a:t>Сумерки- после сумерек</a:t>
            </a:r>
          </a:p>
          <a:p>
            <a:r>
              <a:rPr lang="ru-RU" sz="3600" dirty="0" smtClean="0"/>
              <a:t>Сосиски- сосисок</a:t>
            </a:r>
          </a:p>
          <a:p>
            <a:r>
              <a:rPr lang="ru-RU" sz="3600" dirty="0" smtClean="0"/>
              <a:t>Богиня- богинь</a:t>
            </a:r>
          </a:p>
          <a:p>
            <a:r>
              <a:rPr lang="ru-RU" sz="3600" dirty="0" smtClean="0"/>
              <a:t>Кофейня- кофеен</a:t>
            </a:r>
          </a:p>
          <a:p>
            <a:r>
              <a:rPr lang="ru-RU" sz="3600" dirty="0" smtClean="0"/>
              <a:t>Черешня- черешен</a:t>
            </a:r>
          </a:p>
          <a:p>
            <a:r>
              <a:rPr lang="ru-RU" sz="3600" dirty="0" smtClean="0"/>
              <a:t>Конюшня- конюшен</a:t>
            </a:r>
          </a:p>
          <a:p>
            <a:r>
              <a:rPr lang="ru-RU" sz="3600" dirty="0" smtClean="0"/>
              <a:t>Вишня- вишен</a:t>
            </a:r>
            <a:endParaRPr lang="ru-RU" sz="3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Род имен существительных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642918"/>
            <a:ext cx="8858312" cy="568168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Шампунь(м.р.)-хороший шампунь - хорошим шампунем(Т.п.)</a:t>
            </a:r>
          </a:p>
          <a:p>
            <a:r>
              <a:rPr lang="ru-RU" sz="2800" dirty="0" smtClean="0"/>
              <a:t>Тюль (</a:t>
            </a:r>
            <a:r>
              <a:rPr lang="ru-RU" sz="2800" dirty="0" err="1" smtClean="0"/>
              <a:t>м.р</a:t>
            </a:r>
            <a:r>
              <a:rPr lang="ru-RU" sz="2800" dirty="0" smtClean="0"/>
              <a:t>)- красивый тюль - красивым тюлем</a:t>
            </a:r>
          </a:p>
          <a:p>
            <a:r>
              <a:rPr lang="ru-RU" sz="2800" dirty="0" smtClean="0"/>
              <a:t>Мозоль (ж.р.)-больная мозоль – с мозолью</a:t>
            </a:r>
          </a:p>
          <a:p>
            <a:r>
              <a:rPr lang="ru-RU" sz="2800" dirty="0" smtClean="0"/>
              <a:t>Тапка (ж.р.)-правая тапка, сбросить (что?)тапку</a:t>
            </a:r>
          </a:p>
          <a:p>
            <a:r>
              <a:rPr lang="ru-RU" sz="2800" dirty="0" smtClean="0"/>
              <a:t>Туфля (ж.р.)- чья туфля?</a:t>
            </a:r>
          </a:p>
          <a:p>
            <a:r>
              <a:rPr lang="ru-RU" sz="2800" dirty="0" smtClean="0"/>
              <a:t>Кроссовка(ж.р.)- левая кроссовка, (что? )кроссовку</a:t>
            </a:r>
          </a:p>
          <a:p>
            <a:r>
              <a:rPr lang="ru-RU" sz="2800" dirty="0" smtClean="0"/>
              <a:t>Плацкарта-(ж.р.)- одна плацкарта</a:t>
            </a:r>
          </a:p>
          <a:p>
            <a:r>
              <a:rPr lang="ru-RU" sz="2800" dirty="0" smtClean="0"/>
              <a:t>Повидло(ср.р.)- пироги с повидлом</a:t>
            </a:r>
            <a:endParaRPr lang="ru-RU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7148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Морфологические нормы имен прилагательных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71480"/>
            <a:ext cx="8786874" cy="614366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1) </a:t>
            </a:r>
            <a:r>
              <a:rPr lang="ru-RU" sz="3200" b="1" dirty="0" smtClean="0">
                <a:solidFill>
                  <a:srgbClr val="FF0000"/>
                </a:solidFill>
              </a:rPr>
              <a:t>неверно :</a:t>
            </a:r>
          </a:p>
          <a:p>
            <a:r>
              <a:rPr lang="ru-RU" sz="3200" i="1" dirty="0" smtClean="0"/>
              <a:t>это сочинение более лучше </a:t>
            </a:r>
          </a:p>
          <a:p>
            <a:pPr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     Верно:</a:t>
            </a:r>
          </a:p>
          <a:p>
            <a:pPr>
              <a:buNone/>
            </a:pPr>
            <a:r>
              <a:rPr lang="ru-RU" sz="3200" i="1" dirty="0" smtClean="0"/>
              <a:t>Более хорошее сочинение/это сочинение лучше.</a:t>
            </a:r>
          </a:p>
          <a:p>
            <a:pPr>
              <a:buNone/>
            </a:pPr>
            <a:r>
              <a:rPr lang="ru-RU" sz="3200" i="1" dirty="0" smtClean="0"/>
              <a:t>2) </a:t>
            </a:r>
            <a:r>
              <a:rPr lang="ru-RU" sz="3200" b="1" dirty="0" smtClean="0">
                <a:solidFill>
                  <a:srgbClr val="FF0000"/>
                </a:solidFill>
              </a:rPr>
              <a:t>Неверно :</a:t>
            </a:r>
          </a:p>
          <a:p>
            <a:pPr>
              <a:buNone/>
            </a:pPr>
            <a:r>
              <a:rPr lang="ru-RU" sz="3200" i="1" dirty="0" smtClean="0"/>
              <a:t>Не самый мудрейший старец</a:t>
            </a:r>
          </a:p>
          <a:p>
            <a:pPr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Верно:</a:t>
            </a:r>
          </a:p>
          <a:p>
            <a:pPr>
              <a:buNone/>
            </a:pPr>
            <a:r>
              <a:rPr lang="ru-RU" sz="3200" i="1" dirty="0" smtClean="0"/>
              <a:t>Самый мудрый старец/ мудрейший старец</a:t>
            </a:r>
          </a:p>
          <a:p>
            <a:pPr algn="ctr">
              <a:buNone/>
            </a:pPr>
            <a:r>
              <a:rPr lang="ru-RU" sz="2800" b="1" dirty="0" smtClean="0"/>
              <a:t>Не смешивать простую и составную формы степеней сравнения!!!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291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Морфологические нормы местоимений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b="1" dirty="0" smtClean="0"/>
              <a:t>1) </a:t>
            </a:r>
            <a:r>
              <a:rPr lang="ru-RU" sz="3600" b="1" dirty="0" smtClean="0">
                <a:solidFill>
                  <a:srgbClr val="FF0000"/>
                </a:solidFill>
              </a:rPr>
              <a:t>Неверно:</a:t>
            </a:r>
          </a:p>
          <a:p>
            <a:pPr>
              <a:buNone/>
            </a:pPr>
            <a:r>
              <a:rPr lang="ru-RU" sz="3600" dirty="0" smtClean="0"/>
              <a:t> </a:t>
            </a:r>
            <a:r>
              <a:rPr lang="ru-RU" sz="3600" dirty="0" err="1" smtClean="0"/>
              <a:t>ихний</a:t>
            </a:r>
            <a:endParaRPr lang="ru-RU" sz="3600" dirty="0" smtClean="0"/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Верно :</a:t>
            </a:r>
          </a:p>
          <a:p>
            <a:pPr>
              <a:buNone/>
            </a:pPr>
            <a:r>
              <a:rPr lang="ru-RU" sz="3600" dirty="0" smtClean="0"/>
              <a:t>ИХ   </a:t>
            </a:r>
            <a:r>
              <a:rPr lang="ru-RU" sz="3600" i="1" dirty="0" smtClean="0"/>
              <a:t>сын, ИХ   дочь, ИХ    дело</a:t>
            </a:r>
          </a:p>
          <a:p>
            <a:pPr>
              <a:buNone/>
            </a:pPr>
            <a:r>
              <a:rPr lang="ru-RU" sz="3600" dirty="0" smtClean="0"/>
              <a:t>2) </a:t>
            </a:r>
            <a:r>
              <a:rPr lang="ru-RU" sz="3200" dirty="0" smtClean="0"/>
              <a:t>После предлогов у личных </a:t>
            </a:r>
            <a:r>
              <a:rPr lang="ru-RU" sz="3200" dirty="0" err="1" smtClean="0"/>
              <a:t>мест-й</a:t>
            </a:r>
            <a:r>
              <a:rPr lang="ru-RU" sz="3200" dirty="0" smtClean="0"/>
              <a:t> ОН,ОНА, ОНИ в косвенных падежах –</a:t>
            </a:r>
            <a:r>
              <a:rPr lang="ru-RU" sz="3200" dirty="0" smtClean="0">
                <a:solidFill>
                  <a:srgbClr val="FF0000"/>
                </a:solidFill>
              </a:rPr>
              <a:t>Н </a:t>
            </a:r>
            <a:r>
              <a:rPr lang="ru-RU" sz="3200" dirty="0" smtClean="0"/>
              <a:t>:</a:t>
            </a:r>
            <a:endParaRPr lang="ru-RU" sz="3600" dirty="0" smtClean="0"/>
          </a:p>
          <a:p>
            <a:pPr>
              <a:buNone/>
            </a:pPr>
            <a:r>
              <a:rPr lang="ru-RU" sz="3600" i="1" dirty="0" smtClean="0"/>
              <a:t>К </a:t>
            </a:r>
            <a:r>
              <a:rPr lang="ru-RU" sz="3600" i="1" dirty="0" smtClean="0">
                <a:solidFill>
                  <a:srgbClr val="FF0000"/>
                </a:solidFill>
              </a:rPr>
              <a:t>н</a:t>
            </a:r>
            <a:r>
              <a:rPr lang="ru-RU" sz="3600" i="1" dirty="0" smtClean="0"/>
              <a:t>ему, к </a:t>
            </a:r>
            <a:r>
              <a:rPr lang="ru-RU" sz="3600" i="1" dirty="0" smtClean="0">
                <a:solidFill>
                  <a:srgbClr val="FF0000"/>
                </a:solidFill>
              </a:rPr>
              <a:t>н</a:t>
            </a:r>
            <a:r>
              <a:rPr lang="ru-RU" sz="3600" i="1" dirty="0" smtClean="0"/>
              <a:t>ей, от </a:t>
            </a:r>
            <a:r>
              <a:rPr lang="ru-RU" sz="3600" i="1" dirty="0" smtClean="0">
                <a:solidFill>
                  <a:srgbClr val="FF0000"/>
                </a:solidFill>
              </a:rPr>
              <a:t>н</a:t>
            </a:r>
            <a:r>
              <a:rPr lang="ru-RU" sz="3600" i="1" dirty="0" smtClean="0"/>
              <a:t>её, для </a:t>
            </a:r>
            <a:r>
              <a:rPr lang="ru-RU" sz="3600" i="1" dirty="0" smtClean="0">
                <a:solidFill>
                  <a:srgbClr val="FF0000"/>
                </a:solidFill>
              </a:rPr>
              <a:t>н</a:t>
            </a:r>
            <a:r>
              <a:rPr lang="ru-RU" sz="3600" i="1" dirty="0" smtClean="0"/>
              <a:t>их</a:t>
            </a:r>
          </a:p>
          <a:p>
            <a:pPr>
              <a:buNone/>
            </a:pPr>
            <a:r>
              <a:rPr lang="ru-RU" sz="3600" i="1" dirty="0" smtClean="0"/>
              <a:t>3) Грущу по </a:t>
            </a:r>
            <a:r>
              <a:rPr lang="ru-RU" sz="3600" b="1" i="1" dirty="0" smtClean="0">
                <a:solidFill>
                  <a:srgbClr val="FF0000"/>
                </a:solidFill>
              </a:rPr>
              <a:t>вас</a:t>
            </a:r>
          </a:p>
          <a:p>
            <a:pPr>
              <a:buNone/>
            </a:pPr>
            <a:r>
              <a:rPr lang="ru-RU" sz="3600" i="1" dirty="0" smtClean="0"/>
              <a:t>    Тоскую по </a:t>
            </a:r>
            <a:r>
              <a:rPr lang="ru-RU" sz="3600" b="1" i="1" dirty="0" smtClean="0">
                <a:solidFill>
                  <a:srgbClr val="FF0000"/>
                </a:solidFill>
              </a:rPr>
              <a:t>вас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2860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Морфологические нормы глаголов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71480"/>
            <a:ext cx="8786874" cy="6143668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Глаголы: </a:t>
            </a:r>
            <a:r>
              <a:rPr lang="ru-RU" dirty="0" smtClean="0"/>
              <a:t>бдеть, бороздить, бузить, внять, </a:t>
            </a:r>
            <a:r>
              <a:rPr lang="ru-RU" dirty="0" err="1" smtClean="0"/>
              <a:t>возродить,ворсить</a:t>
            </a:r>
            <a:r>
              <a:rPr lang="ru-RU" dirty="0" smtClean="0"/>
              <a:t>,</a:t>
            </a:r>
          </a:p>
          <a:p>
            <a:pPr marL="514350" indent="-514350">
              <a:buNone/>
            </a:pPr>
            <a:r>
              <a:rPr lang="ru-RU" dirty="0" smtClean="0"/>
              <a:t>галдеть, громоздить, дерзить, дудеть, ерундить, загалдеть, зарысить, затмить, затмиться, зашелестеть, кадить, косить, костить, кудесить, лисить, лихорадить, мерзить, минуть, мутить, набузить, надерзить, наерундить, накудесить, начудесить, начудить, нашкодить, обезлесить, обезлошадить, обрусить, обуржуазиться, объять, отчудить, очутиться, ощутить, парусить, переубедить, переубедиться, перешерстить, победить, побудить, погалдеть, подудеть, почудить, пошелестеть, предубедить, причудиться, приять, продудеть, прорысить, прошелестеть, разубедить, разубедиться, рысить, тмить, тмиться, тузить, убедить, убедиться, угобзить, угораздить, умилосердить, чудесить, чудить, шелестеть, шерстить, шкодить</a:t>
            </a:r>
          </a:p>
          <a:p>
            <a:pPr marL="514350" indent="-514350" algn="ctr">
              <a:buNone/>
            </a:pPr>
            <a:r>
              <a:rPr lang="ru-RU" sz="3000" b="1" dirty="0" smtClean="0">
                <a:solidFill>
                  <a:srgbClr val="FF0000"/>
                </a:solidFill>
              </a:rPr>
              <a:t>       Не имеют формы 1 лица ед.числа</a:t>
            </a:r>
          </a:p>
          <a:p>
            <a:pPr marL="514350" indent="-514350" algn="ctr">
              <a:buNone/>
            </a:pPr>
            <a:r>
              <a:rPr lang="ru-RU" sz="3000" b="1" i="1" u="sng" dirty="0" smtClean="0">
                <a:solidFill>
                  <a:schemeClr val="accent1"/>
                </a:solidFill>
              </a:rPr>
              <a:t>Недостаточные глаголы</a:t>
            </a:r>
            <a:endParaRPr lang="ru-RU" sz="3000" b="1" i="1" u="sng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0004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Морфологические нормы глаголов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571480"/>
            <a:ext cx="8858312" cy="600079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3600" b="1" dirty="0" smtClean="0"/>
              <a:t>Форма повелительного наклонения: </a:t>
            </a:r>
          </a:p>
          <a:p>
            <a:pPr>
              <a:buNone/>
            </a:pPr>
            <a:r>
              <a:rPr lang="ru-RU" sz="2800" i="1" dirty="0" smtClean="0"/>
              <a:t> Лечь- ляг – Лягте</a:t>
            </a:r>
          </a:p>
          <a:p>
            <a:pPr>
              <a:buNone/>
            </a:pPr>
            <a:r>
              <a:rPr lang="ru-RU" sz="2800" i="1" dirty="0" smtClean="0"/>
              <a:t>Ехать- поезжай- поезжайте</a:t>
            </a:r>
          </a:p>
          <a:p>
            <a:pPr>
              <a:buNone/>
            </a:pPr>
            <a:r>
              <a:rPr lang="ru-RU" sz="2800" i="1" dirty="0" smtClean="0"/>
              <a:t>Разъехаться- разъезжайся- разъезжайтесь</a:t>
            </a:r>
          </a:p>
          <a:p>
            <a:pPr>
              <a:buNone/>
            </a:pPr>
            <a:r>
              <a:rPr lang="ru-RU" sz="2800" i="1" dirty="0" smtClean="0"/>
              <a:t>Ездить-езди – ездите</a:t>
            </a:r>
          </a:p>
          <a:p>
            <a:pPr>
              <a:buNone/>
            </a:pPr>
            <a:r>
              <a:rPr lang="ru-RU" sz="2800" i="1" dirty="0" smtClean="0"/>
              <a:t>Положить – положи- положите</a:t>
            </a:r>
          </a:p>
          <a:p>
            <a:pPr>
              <a:buNone/>
            </a:pPr>
            <a:r>
              <a:rPr lang="ru-RU" sz="2800" i="1" dirty="0" smtClean="0"/>
              <a:t>Глядеть- гляди – глядите</a:t>
            </a:r>
          </a:p>
          <a:p>
            <a:pPr>
              <a:buNone/>
            </a:pPr>
            <a:r>
              <a:rPr lang="ru-RU" sz="2800" i="1" dirty="0" smtClean="0"/>
              <a:t>Трогать- трогай – трогайте</a:t>
            </a:r>
          </a:p>
          <a:p>
            <a:pPr>
              <a:buNone/>
            </a:pPr>
            <a:r>
              <a:rPr lang="ru-RU" sz="2800" i="1" dirty="0" smtClean="0"/>
              <a:t>Махать – маши- машите</a:t>
            </a:r>
          </a:p>
          <a:p>
            <a:pPr>
              <a:buNone/>
            </a:pPr>
            <a:r>
              <a:rPr lang="ru-RU" sz="2800" i="1" dirty="0" smtClean="0"/>
              <a:t>Класть- клади –кладите</a:t>
            </a:r>
          </a:p>
          <a:p>
            <a:pPr>
              <a:buNone/>
            </a:pPr>
            <a:r>
              <a:rPr lang="ru-RU" sz="2800" i="1" dirty="0" smtClean="0"/>
              <a:t>Бежать – беги- бегите</a:t>
            </a:r>
          </a:p>
          <a:p>
            <a:pPr>
              <a:buNone/>
            </a:pPr>
            <a:r>
              <a:rPr lang="ru-RU" sz="2800" i="1" dirty="0" smtClean="0"/>
              <a:t>Высыпать- высыпи- высыпите</a:t>
            </a:r>
          </a:p>
          <a:p>
            <a:pPr>
              <a:buNone/>
            </a:pPr>
            <a:r>
              <a:rPr lang="ru-RU" sz="2800" i="1" dirty="0" smtClean="0"/>
              <a:t>Прополоскать –прополощи- прополощите</a:t>
            </a:r>
          </a:p>
          <a:p>
            <a:pPr algn="ctr">
              <a:buNone/>
            </a:pPr>
            <a:r>
              <a:rPr lang="ru-RU" sz="2200" b="1" i="1" dirty="0" smtClean="0"/>
              <a:t>Слово </a:t>
            </a:r>
            <a:r>
              <a:rPr lang="ru-RU" sz="2200" b="1" i="1" dirty="0" smtClean="0">
                <a:solidFill>
                  <a:srgbClr val="FF0000"/>
                </a:solidFill>
              </a:rPr>
              <a:t>«</a:t>
            </a:r>
            <a:r>
              <a:rPr lang="ru-RU" sz="2200" b="1" i="1" dirty="0" err="1" smtClean="0">
                <a:solidFill>
                  <a:srgbClr val="FF0000"/>
                </a:solidFill>
              </a:rPr>
              <a:t>ложить</a:t>
            </a:r>
            <a:r>
              <a:rPr lang="ru-RU" sz="2200" b="1" i="1" dirty="0" smtClean="0">
                <a:solidFill>
                  <a:srgbClr val="FF0000"/>
                </a:solidFill>
              </a:rPr>
              <a:t>» </a:t>
            </a:r>
            <a:r>
              <a:rPr lang="ru-RU" sz="2200" b="1" i="1" dirty="0" smtClean="0"/>
              <a:t>в русском языке без приставки </a:t>
            </a:r>
          </a:p>
          <a:p>
            <a:pPr algn="ctr">
              <a:buNone/>
            </a:pPr>
            <a:r>
              <a:rPr lang="ru-RU" sz="2200" b="1" i="1" dirty="0" smtClean="0">
                <a:solidFill>
                  <a:srgbClr val="FF0000"/>
                </a:solidFill>
              </a:rPr>
              <a:t>не употребляется!!!</a:t>
            </a:r>
          </a:p>
          <a:p>
            <a:pPr>
              <a:buNone/>
            </a:pPr>
            <a:endParaRPr lang="ru-RU" sz="2400" i="1" dirty="0" smtClean="0"/>
          </a:p>
          <a:p>
            <a:pPr>
              <a:buNone/>
            </a:pPr>
            <a:endParaRPr lang="ru-RU" sz="3600" i="1" dirty="0" smtClean="0"/>
          </a:p>
          <a:p>
            <a:pPr>
              <a:buNone/>
            </a:pPr>
            <a:endParaRPr lang="ru-RU" sz="3600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Запомнить!!!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Ездить- я езжу, он ездит </a:t>
            </a:r>
          </a:p>
          <a:p>
            <a:pPr>
              <a:buNone/>
            </a:pPr>
            <a:r>
              <a:rPr lang="ru-RU" dirty="0" smtClean="0"/>
              <a:t>лазить –я лажу, он лазит</a:t>
            </a:r>
          </a:p>
          <a:p>
            <a:pPr>
              <a:buNone/>
            </a:pPr>
            <a:r>
              <a:rPr lang="ru-RU" dirty="0" smtClean="0"/>
              <a:t>Махать –я машу, ты машешь, он машет...</a:t>
            </a:r>
          </a:p>
          <a:p>
            <a:pPr>
              <a:buNone/>
            </a:pPr>
            <a:r>
              <a:rPr lang="ru-RU" dirty="0" smtClean="0"/>
              <a:t>Жечь- я жгу, ты жжёшь, они жгут</a:t>
            </a:r>
          </a:p>
          <a:p>
            <a:pPr>
              <a:buNone/>
            </a:pPr>
            <a:r>
              <a:rPr lang="ru-RU" dirty="0" smtClean="0"/>
              <a:t>Печь- я пеку, ты печёшь… они пекут</a:t>
            </a:r>
          </a:p>
          <a:p>
            <a:pPr>
              <a:buNone/>
            </a:pPr>
            <a:r>
              <a:rPr lang="ru-RU" dirty="0" smtClean="0"/>
              <a:t>Беречь - я берегу, ты бережёшь….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b="1" dirty="0" smtClean="0"/>
              <a:t>Форма прошедшего времени:</a:t>
            </a:r>
            <a:r>
              <a:rPr lang="ru-RU" sz="5400" b="1" dirty="0" smtClean="0"/>
              <a:t/>
            </a:r>
            <a:br>
              <a:rPr lang="ru-RU" sz="5400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i="1" dirty="0" smtClean="0"/>
              <a:t>окрепнуть </a:t>
            </a:r>
            <a:r>
              <a:rPr lang="ru-RU" sz="4400" b="1" i="1" dirty="0" smtClean="0">
                <a:solidFill>
                  <a:srgbClr val="FF0000"/>
                </a:solidFill>
              </a:rPr>
              <a:t>- окреп</a:t>
            </a:r>
          </a:p>
          <a:p>
            <a:pPr algn="ctr">
              <a:buNone/>
            </a:pPr>
            <a:r>
              <a:rPr lang="ru-RU" sz="4400" b="1" i="1" dirty="0" smtClean="0"/>
              <a:t> просохнуть </a:t>
            </a:r>
            <a:r>
              <a:rPr lang="ru-RU" sz="4400" b="1" i="1" dirty="0" smtClean="0">
                <a:solidFill>
                  <a:srgbClr val="FF0000"/>
                </a:solidFill>
              </a:rPr>
              <a:t>- просох</a:t>
            </a:r>
          </a:p>
          <a:p>
            <a:pPr algn="ctr">
              <a:buNone/>
            </a:pPr>
            <a:r>
              <a:rPr lang="ru-RU" sz="4400" b="1" i="1" dirty="0" smtClean="0"/>
              <a:t> намокнуть </a:t>
            </a:r>
            <a:r>
              <a:rPr lang="ru-RU" sz="4400" b="1" i="1" dirty="0" smtClean="0">
                <a:solidFill>
                  <a:srgbClr val="FF0000"/>
                </a:solidFill>
              </a:rPr>
              <a:t>- намок</a:t>
            </a:r>
          </a:p>
          <a:p>
            <a:pPr algn="ctr">
              <a:buNone/>
            </a:pPr>
            <a:endParaRPr lang="ru-RU" sz="44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4000" i="1" dirty="0" smtClean="0">
                <a:solidFill>
                  <a:srgbClr val="FF0000"/>
                </a:solidFill>
              </a:rPr>
              <a:t> </a:t>
            </a:r>
            <a:r>
              <a:rPr lang="ru-RU" sz="4000" b="1" i="1" dirty="0" smtClean="0">
                <a:solidFill>
                  <a:srgbClr val="FF0000"/>
                </a:solidFill>
              </a:rPr>
              <a:t>не</a:t>
            </a:r>
            <a:r>
              <a:rPr lang="ru-RU" sz="4000" i="1" dirty="0" smtClean="0">
                <a:solidFill>
                  <a:srgbClr val="FF0000"/>
                </a:solidFill>
              </a:rPr>
              <a:t> </a:t>
            </a:r>
            <a:r>
              <a:rPr lang="ru-RU" sz="4000" i="1" dirty="0" err="1" smtClean="0"/>
              <a:t>окрепнул</a:t>
            </a:r>
            <a:endParaRPr lang="ru-RU" sz="4000" i="1" dirty="0" smtClean="0"/>
          </a:p>
          <a:p>
            <a:pPr>
              <a:buNone/>
            </a:pPr>
            <a:r>
              <a:rPr lang="ru-RU" sz="4000" i="1" dirty="0" smtClean="0"/>
              <a:t>       </a:t>
            </a:r>
            <a:r>
              <a:rPr lang="ru-RU" sz="4000" i="1" dirty="0" err="1" smtClean="0"/>
              <a:t>просохнул</a:t>
            </a:r>
            <a:r>
              <a:rPr lang="ru-RU" sz="4000" i="1" dirty="0" smtClean="0"/>
              <a:t> </a:t>
            </a:r>
          </a:p>
          <a:p>
            <a:pPr>
              <a:buNone/>
            </a:pPr>
            <a:r>
              <a:rPr lang="ru-RU" sz="4000" i="1" dirty="0" smtClean="0"/>
              <a:t>       </a:t>
            </a:r>
            <a:r>
              <a:rPr lang="ru-RU" sz="4000" i="1" dirty="0" err="1" smtClean="0"/>
              <a:t>намокнул</a:t>
            </a:r>
            <a:endParaRPr lang="ru-RU" sz="4000" i="1" dirty="0" smtClean="0">
              <a:solidFill>
                <a:srgbClr val="FF0000"/>
              </a:solidFill>
            </a:endParaRPr>
          </a:p>
          <a:p>
            <a:endParaRPr lang="ru-RU" sz="36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7148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Закончить</a:t>
            </a:r>
            <a:r>
              <a:rPr lang="ru-RU" dirty="0" smtClean="0"/>
              <a:t> работу, дело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Окончить</a:t>
            </a:r>
            <a:r>
              <a:rPr lang="ru-RU" dirty="0" smtClean="0"/>
              <a:t> школу, университет, курсы…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Оплатить</a:t>
            </a:r>
            <a:r>
              <a:rPr lang="ru-RU" dirty="0" smtClean="0"/>
              <a:t> проезд, учебу, мобильный телефон</a:t>
            </a:r>
          </a:p>
          <a:p>
            <a:pPr>
              <a:buNone/>
            </a:pPr>
            <a:r>
              <a:rPr lang="ru-RU" dirty="0" smtClean="0"/>
              <a:t>  НО: </a:t>
            </a:r>
            <a:r>
              <a:rPr lang="ru-RU" b="1" dirty="0" smtClean="0">
                <a:solidFill>
                  <a:srgbClr val="FF0000"/>
                </a:solidFill>
              </a:rPr>
              <a:t>заплатить за </a:t>
            </a:r>
            <a:r>
              <a:rPr lang="ru-RU" dirty="0" smtClean="0"/>
              <a:t>проезд, </a:t>
            </a:r>
            <a:r>
              <a:rPr lang="ru-RU" dirty="0" smtClean="0">
                <a:solidFill>
                  <a:srgbClr val="FF0000"/>
                </a:solidFill>
              </a:rPr>
              <a:t>за </a:t>
            </a:r>
            <a:r>
              <a:rPr lang="ru-RU" dirty="0" smtClean="0"/>
              <a:t>учебу</a:t>
            </a:r>
          </a:p>
          <a:p>
            <a:pPr>
              <a:buNone/>
            </a:pPr>
            <a:r>
              <a:rPr lang="ru-RU" b="1" dirty="0" smtClean="0"/>
              <a:t>Надеть на кого? Что? </a:t>
            </a:r>
            <a:r>
              <a:rPr lang="ru-RU" dirty="0" smtClean="0"/>
              <a:t>Надеть на ребёнка пальто</a:t>
            </a:r>
          </a:p>
          <a:p>
            <a:pPr>
              <a:buNone/>
            </a:pPr>
            <a:r>
              <a:rPr lang="ru-RU" b="1" dirty="0" smtClean="0"/>
              <a:t>Одеть кого? </a:t>
            </a:r>
            <a:r>
              <a:rPr lang="ru-RU" dirty="0" smtClean="0"/>
              <a:t>Одеть ребёнка, куклу….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Постричься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Поскользнуться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Насмехаться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подчеркнуть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7148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Морфологические нормы имен существительных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571480"/>
            <a:ext cx="8858312" cy="614366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5) Аббревиатуры                главное слово :</a:t>
            </a:r>
          </a:p>
          <a:p>
            <a:pPr>
              <a:buNone/>
            </a:pPr>
            <a:r>
              <a:rPr lang="ru-RU" i="1" dirty="0" smtClean="0"/>
              <a:t>СНГ –содружество (ср.р.), МГУ –университет()м.р.</a:t>
            </a: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/>
              <a:t>6) Форма  мн.ч. И.П. некоторых имен сущ. не </a:t>
            </a:r>
            <a:r>
              <a:rPr lang="ru-RU" dirty="0" err="1" smtClean="0">
                <a:solidFill>
                  <a:srgbClr val="FF0000"/>
                </a:solidFill>
              </a:rPr>
              <a:t>ы</a:t>
            </a:r>
            <a:r>
              <a:rPr lang="ru-RU" dirty="0" smtClean="0">
                <a:solidFill>
                  <a:srgbClr val="FF0000"/>
                </a:solidFill>
              </a:rPr>
              <a:t>/и</a:t>
            </a:r>
            <a:r>
              <a:rPr lang="ru-RU" dirty="0" smtClean="0"/>
              <a:t> , а –</a:t>
            </a:r>
            <a:r>
              <a:rPr lang="ru-RU" b="1" dirty="0" err="1" smtClean="0">
                <a:solidFill>
                  <a:srgbClr val="FF0000"/>
                </a:solidFill>
              </a:rPr>
              <a:t>а</a:t>
            </a:r>
            <a:r>
              <a:rPr lang="ru-RU" b="1" dirty="0" smtClean="0">
                <a:solidFill>
                  <a:srgbClr val="FF0000"/>
                </a:solidFill>
              </a:rPr>
              <a:t>/я</a:t>
            </a:r>
          </a:p>
          <a:p>
            <a:pPr>
              <a:buFont typeface="Arial" charset="0"/>
              <a:buChar char="•"/>
            </a:pPr>
            <a:r>
              <a:rPr lang="ru-RU" dirty="0" smtClean="0"/>
              <a:t>односложные сущ. м.р. : </a:t>
            </a:r>
            <a:r>
              <a:rPr lang="ru-RU" i="1" dirty="0" err="1" smtClean="0"/>
              <a:t>бок-бок</a:t>
            </a:r>
            <a:r>
              <a:rPr lang="ru-RU" i="1" dirty="0" err="1" smtClean="0">
                <a:solidFill>
                  <a:srgbClr val="FF0000"/>
                </a:solidFill>
              </a:rPr>
              <a:t>а</a:t>
            </a:r>
            <a:r>
              <a:rPr lang="ru-RU" i="1" dirty="0" smtClean="0"/>
              <a:t>, лес-лес</a:t>
            </a:r>
            <a:r>
              <a:rPr lang="ru-RU" i="1" dirty="0" smtClean="0">
                <a:solidFill>
                  <a:srgbClr val="FF0000"/>
                </a:solidFill>
              </a:rPr>
              <a:t>а</a:t>
            </a:r>
            <a:r>
              <a:rPr lang="ru-RU" i="1" dirty="0" smtClean="0"/>
              <a:t>, </a:t>
            </a:r>
            <a:r>
              <a:rPr lang="ru-RU" i="1" dirty="0" err="1" smtClean="0"/>
              <a:t>век-век</a:t>
            </a:r>
            <a:r>
              <a:rPr lang="ru-RU" i="1" dirty="0" err="1" smtClean="0">
                <a:solidFill>
                  <a:srgbClr val="FF0000"/>
                </a:solidFill>
              </a:rPr>
              <a:t>а</a:t>
            </a:r>
            <a:r>
              <a:rPr lang="ru-RU" i="1" dirty="0" smtClean="0"/>
              <a:t>, </a:t>
            </a:r>
            <a:r>
              <a:rPr lang="ru-RU" i="1" dirty="0" err="1" smtClean="0"/>
              <a:t>шёлк-шелк</a:t>
            </a:r>
            <a:r>
              <a:rPr lang="ru-RU" i="1" dirty="0" err="1" smtClean="0">
                <a:solidFill>
                  <a:srgbClr val="FF0000"/>
                </a:solidFill>
              </a:rPr>
              <a:t>а</a:t>
            </a:r>
            <a:r>
              <a:rPr lang="ru-RU" i="1" dirty="0" smtClean="0"/>
              <a:t>, корм-корм</a:t>
            </a:r>
            <a:r>
              <a:rPr lang="ru-RU" i="1" dirty="0" smtClean="0">
                <a:solidFill>
                  <a:srgbClr val="FF0000"/>
                </a:solidFill>
              </a:rPr>
              <a:t>а</a:t>
            </a:r>
            <a:r>
              <a:rPr lang="ru-RU" i="1" dirty="0" smtClean="0"/>
              <a:t>…  </a:t>
            </a:r>
          </a:p>
          <a:p>
            <a:pPr>
              <a:buFont typeface="Arial" charset="0"/>
              <a:buChar char="•"/>
            </a:pPr>
            <a:r>
              <a:rPr lang="ru-RU" i="1" dirty="0" smtClean="0"/>
              <a:t> </a:t>
            </a:r>
            <a:r>
              <a:rPr lang="ru-RU" dirty="0" smtClean="0"/>
              <a:t>двусложные сущ. с ударением на 1-м слоге: </a:t>
            </a:r>
            <a:r>
              <a:rPr lang="ru-RU" i="1" dirty="0" err="1" smtClean="0"/>
              <a:t>б</a:t>
            </a:r>
            <a:r>
              <a:rPr lang="ru-RU" i="1" dirty="0" err="1" smtClean="0">
                <a:solidFill>
                  <a:srgbClr val="FF0000"/>
                </a:solidFill>
              </a:rPr>
              <a:t>У</a:t>
            </a:r>
            <a:r>
              <a:rPr lang="ru-RU" i="1" dirty="0" err="1" smtClean="0"/>
              <a:t>фер-буфер</a:t>
            </a:r>
            <a:r>
              <a:rPr lang="ru-RU" i="1" dirty="0" err="1" smtClean="0">
                <a:solidFill>
                  <a:srgbClr val="FF0000"/>
                </a:solidFill>
              </a:rPr>
              <a:t>А</a:t>
            </a:r>
            <a:r>
              <a:rPr lang="ru-RU" i="1" dirty="0" smtClean="0"/>
              <a:t>,  </a:t>
            </a:r>
            <a:r>
              <a:rPr lang="ru-RU" i="1" dirty="0" err="1" smtClean="0"/>
              <a:t>б</a:t>
            </a:r>
            <a:r>
              <a:rPr lang="ru-RU" i="1" dirty="0" err="1" smtClean="0">
                <a:solidFill>
                  <a:srgbClr val="FF0000"/>
                </a:solidFill>
              </a:rPr>
              <a:t>Е</a:t>
            </a:r>
            <a:r>
              <a:rPr lang="ru-RU" i="1" dirty="0" err="1" smtClean="0"/>
              <a:t>рег-берег</a:t>
            </a:r>
            <a:r>
              <a:rPr lang="ru-RU" i="1" dirty="0" err="1" smtClean="0">
                <a:solidFill>
                  <a:srgbClr val="FF0000"/>
                </a:solidFill>
              </a:rPr>
              <a:t>А</a:t>
            </a:r>
            <a:r>
              <a:rPr lang="ru-RU" i="1" dirty="0" smtClean="0"/>
              <a:t>, </a:t>
            </a:r>
            <a:r>
              <a:rPr lang="ru-RU" i="1" dirty="0" err="1" smtClean="0"/>
              <a:t>ж</a:t>
            </a:r>
            <a:r>
              <a:rPr lang="ru-RU" i="1" dirty="0" err="1" smtClean="0">
                <a:solidFill>
                  <a:srgbClr val="FF0000"/>
                </a:solidFill>
              </a:rPr>
              <a:t>Е</a:t>
            </a:r>
            <a:r>
              <a:rPr lang="ru-RU" i="1" dirty="0" err="1" smtClean="0"/>
              <a:t>мчуг-жемчуг</a:t>
            </a:r>
            <a:r>
              <a:rPr lang="ru-RU" i="1" dirty="0" err="1" smtClean="0">
                <a:solidFill>
                  <a:srgbClr val="FF0000"/>
                </a:solidFill>
              </a:rPr>
              <a:t>А</a:t>
            </a:r>
            <a:endParaRPr lang="ru-RU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/>
              <a:t>7) Род сложных сущ. зависит  от слова , которое выражает более широкое значение: </a:t>
            </a:r>
          </a:p>
          <a:p>
            <a:pPr>
              <a:buNone/>
            </a:pPr>
            <a:r>
              <a:rPr lang="ru-RU" b="1" i="1" dirty="0" smtClean="0"/>
              <a:t>            Бабочка</a:t>
            </a:r>
            <a:r>
              <a:rPr lang="ru-RU" i="1" dirty="0" smtClean="0"/>
              <a:t>- адмирал, </a:t>
            </a:r>
            <a:r>
              <a:rPr lang="ru-RU" b="1" i="1" dirty="0" smtClean="0"/>
              <a:t>телефон</a:t>
            </a:r>
            <a:r>
              <a:rPr lang="ru-RU" i="1" dirty="0" smtClean="0"/>
              <a:t> –автомат</a:t>
            </a:r>
          </a:p>
          <a:p>
            <a:pPr>
              <a:buNone/>
            </a:pPr>
            <a:r>
              <a:rPr lang="ru-RU" dirty="0" smtClean="0"/>
              <a:t>Если оба слова равноценны, то род по 1-му слову:</a:t>
            </a:r>
          </a:p>
          <a:p>
            <a:pPr>
              <a:buNone/>
            </a:pPr>
            <a:r>
              <a:rPr lang="ru-RU" b="1" i="1" dirty="0" smtClean="0"/>
              <a:t>               Кафе</a:t>
            </a:r>
            <a:r>
              <a:rPr lang="ru-RU" i="1" dirty="0" smtClean="0"/>
              <a:t> - ресторан</a:t>
            </a:r>
            <a:endParaRPr lang="ru-RU" i="1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7380312" y="65832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Морфологические нормы причастий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Верно:</a:t>
            </a:r>
          </a:p>
          <a:p>
            <a:pPr>
              <a:buNone/>
            </a:pPr>
            <a:endParaRPr lang="ru-RU" sz="2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800" dirty="0" smtClean="0"/>
              <a:t>   </a:t>
            </a:r>
            <a:r>
              <a:rPr lang="ru-RU" sz="2800" b="1" i="1" dirty="0" smtClean="0"/>
              <a:t>полощущий, машущий, хотящий, хлопочущий…</a:t>
            </a:r>
          </a:p>
          <a:p>
            <a:pPr>
              <a:buNone/>
            </a:pPr>
            <a:endParaRPr lang="ru-RU" sz="2800" b="1" i="1" dirty="0" smtClean="0"/>
          </a:p>
          <a:p>
            <a:pPr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Неверно :</a:t>
            </a:r>
          </a:p>
          <a:p>
            <a:pPr>
              <a:buNone/>
            </a:pPr>
            <a:endParaRPr lang="ru-RU" sz="2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800" i="1" dirty="0" err="1" smtClean="0"/>
              <a:t>Полоскающий</a:t>
            </a:r>
            <a:r>
              <a:rPr lang="ru-RU" sz="2800" i="1" dirty="0" smtClean="0"/>
              <a:t>, махающий, </a:t>
            </a:r>
            <a:r>
              <a:rPr lang="ru-RU" sz="2800" i="1" dirty="0" err="1" smtClean="0"/>
              <a:t>хочущий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хлопотающий</a:t>
            </a:r>
            <a:endParaRPr lang="ru-RU" sz="2800" i="1" dirty="0" smtClean="0"/>
          </a:p>
          <a:p>
            <a:pPr>
              <a:buNone/>
            </a:pPr>
            <a:r>
              <a:rPr lang="ru-RU" sz="2800" i="1" dirty="0" smtClean="0"/>
              <a:t> </a:t>
            </a:r>
          </a:p>
          <a:p>
            <a:pPr>
              <a:buNone/>
            </a:pPr>
            <a:endParaRPr lang="ru-RU" i="1" dirty="0" smtClean="0"/>
          </a:p>
          <a:p>
            <a:pPr algn="ctr">
              <a:buNone/>
            </a:pPr>
            <a:r>
              <a:rPr lang="ru-RU" i="1" dirty="0" smtClean="0"/>
              <a:t> </a:t>
            </a:r>
            <a:r>
              <a:rPr lang="ru-RU" sz="3900" b="1" i="1" dirty="0" smtClean="0">
                <a:solidFill>
                  <a:schemeClr val="tx2"/>
                </a:solidFill>
              </a:rPr>
              <a:t>Причастия настоящего времени не </a:t>
            </a:r>
          </a:p>
          <a:p>
            <a:pPr algn="ctr">
              <a:buNone/>
            </a:pPr>
            <a:r>
              <a:rPr lang="ru-RU" sz="3900" b="1" i="1" dirty="0" smtClean="0">
                <a:solidFill>
                  <a:schemeClr val="tx2"/>
                </a:solidFill>
              </a:rPr>
              <a:t>образуются от глаголов совершенного вида!!! </a:t>
            </a:r>
          </a:p>
          <a:p>
            <a:pPr>
              <a:buNone/>
            </a:pPr>
            <a:r>
              <a:rPr lang="ru-RU" sz="3900" i="1" dirty="0" smtClean="0"/>
              <a:t>  </a:t>
            </a:r>
            <a:endParaRPr lang="ru-RU" sz="3900" i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0004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Морфологические нормы деепричастий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00042"/>
            <a:ext cx="8715436" cy="58245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/>
              <a:t>1) Деепричастия образуются при помощи суффикса </a:t>
            </a:r>
            <a:r>
              <a:rPr lang="ru-RU" sz="3200" b="1" dirty="0" smtClean="0">
                <a:solidFill>
                  <a:srgbClr val="FF0000"/>
                </a:solidFill>
              </a:rPr>
              <a:t>В:</a:t>
            </a:r>
          </a:p>
          <a:p>
            <a:pPr>
              <a:buNone/>
            </a:pPr>
            <a:r>
              <a:rPr lang="ru-RU" sz="3200" i="1" dirty="0" smtClean="0"/>
              <a:t>Разливать - разли</a:t>
            </a:r>
            <a:r>
              <a:rPr lang="ru-RU" sz="3200" b="1" i="1" dirty="0" smtClean="0">
                <a:solidFill>
                  <a:srgbClr val="FF0000"/>
                </a:solidFill>
              </a:rPr>
              <a:t>в</a:t>
            </a:r>
            <a:r>
              <a:rPr lang="ru-RU" sz="3200" i="1" dirty="0" smtClean="0"/>
              <a:t>, сохранить - сохрани</a:t>
            </a:r>
            <a:r>
              <a:rPr lang="ru-RU" sz="3200" b="1" i="1" dirty="0" smtClean="0">
                <a:solidFill>
                  <a:srgbClr val="FF0000"/>
                </a:solidFill>
              </a:rPr>
              <a:t>в</a:t>
            </a:r>
            <a:r>
              <a:rPr lang="ru-RU" sz="3200" i="1" dirty="0" smtClean="0"/>
              <a:t>, поредеть – пореде</a:t>
            </a:r>
            <a:r>
              <a:rPr lang="ru-RU" sz="3200" b="1" i="1" dirty="0" smtClean="0">
                <a:solidFill>
                  <a:srgbClr val="FF0000"/>
                </a:solidFill>
              </a:rPr>
              <a:t>в </a:t>
            </a:r>
          </a:p>
          <a:p>
            <a:pPr>
              <a:buNone/>
            </a:pPr>
            <a:r>
              <a:rPr lang="ru-RU" sz="3200" i="1" dirty="0" smtClean="0">
                <a:solidFill>
                  <a:srgbClr val="FF0000"/>
                </a:solidFill>
              </a:rPr>
              <a:t>НО </a:t>
            </a:r>
            <a:r>
              <a:rPr lang="ru-RU" sz="3200" b="1" dirty="0" smtClean="0"/>
              <a:t>от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smtClean="0"/>
              <a:t>глаголов </a:t>
            </a:r>
            <a:r>
              <a:rPr lang="ru-RU" sz="3200" b="1" i="1" dirty="0" smtClean="0"/>
              <a:t>з</a:t>
            </a:r>
            <a:r>
              <a:rPr lang="ru-RU" sz="3200" i="1" dirty="0" smtClean="0"/>
              <a:t>айти- зайд</a:t>
            </a:r>
            <a:r>
              <a:rPr lang="ru-RU" sz="3200" b="1" i="1" dirty="0" smtClean="0">
                <a:solidFill>
                  <a:srgbClr val="FF0000"/>
                </a:solidFill>
              </a:rPr>
              <a:t>я</a:t>
            </a:r>
            <a:r>
              <a:rPr lang="ru-RU" sz="3200" i="1" dirty="0" smtClean="0"/>
              <a:t>, глядеть - гляд</a:t>
            </a:r>
            <a:r>
              <a:rPr lang="ru-RU" sz="3200" b="1" i="1" dirty="0" smtClean="0">
                <a:solidFill>
                  <a:srgbClr val="FF0000"/>
                </a:solidFill>
              </a:rPr>
              <a:t>я</a:t>
            </a:r>
            <a:r>
              <a:rPr lang="ru-RU" sz="3200" i="1" dirty="0" smtClean="0"/>
              <a:t>, прислониться - прислони</a:t>
            </a:r>
            <a:r>
              <a:rPr lang="ru-RU" sz="3200" b="1" i="1" dirty="0" smtClean="0">
                <a:solidFill>
                  <a:srgbClr val="FF0000"/>
                </a:solidFill>
              </a:rPr>
              <a:t>вши</a:t>
            </a:r>
            <a:r>
              <a:rPr lang="ru-RU" sz="3200" i="1" dirty="0" smtClean="0"/>
              <a:t>сь</a:t>
            </a:r>
          </a:p>
          <a:p>
            <a:pPr>
              <a:buNone/>
            </a:pPr>
            <a:r>
              <a:rPr lang="ru-RU" sz="3200" dirty="0" smtClean="0"/>
              <a:t>2) Деепричастия Н.В. образуются при помощи суффиксов –</a:t>
            </a:r>
            <a:r>
              <a:rPr lang="ru-RU" sz="3200" b="1" dirty="0" smtClean="0">
                <a:solidFill>
                  <a:srgbClr val="FF0000"/>
                </a:solidFill>
              </a:rPr>
              <a:t>А/Я:</a:t>
            </a:r>
          </a:p>
          <a:p>
            <a:pPr>
              <a:buNone/>
            </a:pPr>
            <a:r>
              <a:rPr lang="ru-RU" sz="3200" i="1" dirty="0" smtClean="0"/>
              <a:t>думать- дума</a:t>
            </a:r>
            <a:r>
              <a:rPr lang="ru-RU" sz="3200" b="1" i="1" dirty="0" smtClean="0">
                <a:solidFill>
                  <a:srgbClr val="FF0000"/>
                </a:solidFill>
              </a:rPr>
              <a:t>я</a:t>
            </a:r>
          </a:p>
          <a:p>
            <a:pPr>
              <a:buNone/>
            </a:pPr>
            <a:r>
              <a:rPr lang="ru-RU" sz="3200" i="1" dirty="0" smtClean="0"/>
              <a:t> гулять - гуля</a:t>
            </a:r>
            <a:r>
              <a:rPr lang="ru-RU" sz="3200" b="1" i="1" dirty="0" smtClean="0">
                <a:solidFill>
                  <a:srgbClr val="FF0000"/>
                </a:solidFill>
              </a:rPr>
              <a:t>я</a:t>
            </a:r>
            <a:endParaRPr lang="ru-RU" sz="3200" i="1" dirty="0" smtClean="0"/>
          </a:p>
          <a:p>
            <a:pPr>
              <a:buNone/>
            </a:pPr>
            <a:r>
              <a:rPr lang="ru-RU" sz="3200" i="1" dirty="0" smtClean="0"/>
              <a:t> летать - лета</a:t>
            </a:r>
            <a:r>
              <a:rPr lang="ru-RU" sz="3200" b="1" i="1" dirty="0" smtClean="0">
                <a:solidFill>
                  <a:srgbClr val="FF0000"/>
                </a:solidFill>
              </a:rPr>
              <a:t>я</a:t>
            </a:r>
            <a:endParaRPr lang="ru-RU" sz="32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7148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Морфологические нормы числительных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642918"/>
            <a:ext cx="8715436" cy="5681682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1)Склонение порядковых числительных</a:t>
            </a:r>
          </a:p>
          <a:p>
            <a:pPr>
              <a:buNone/>
            </a:pPr>
            <a:r>
              <a:rPr lang="ru-RU" dirty="0" smtClean="0"/>
              <a:t> * изменяется последняя часть так же , как имя прилагательное, остальная часть остается без изменения: </a:t>
            </a:r>
          </a:p>
          <a:p>
            <a:pPr>
              <a:buNone/>
            </a:pPr>
            <a:r>
              <a:rPr lang="ru-RU" i="1" dirty="0" smtClean="0"/>
              <a:t>в две тысячи </a:t>
            </a:r>
            <a:r>
              <a:rPr lang="ru-RU" b="1" i="1" u="sng" dirty="0" smtClean="0">
                <a:solidFill>
                  <a:srgbClr val="FF0000"/>
                </a:solidFill>
              </a:rPr>
              <a:t>втором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dirty="0" smtClean="0"/>
              <a:t>(каком?)году 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dirty="0" smtClean="0"/>
              <a:t>за триста пятьдесят </a:t>
            </a:r>
            <a:r>
              <a:rPr lang="ru-RU" b="1" i="1" u="sng" dirty="0" smtClean="0">
                <a:solidFill>
                  <a:srgbClr val="FF0000"/>
                </a:solidFill>
              </a:rPr>
              <a:t>четвертым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dirty="0" smtClean="0"/>
              <a:t>(каким?)числом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ru-RU" b="1" dirty="0" smtClean="0"/>
              <a:t>2) Склонение количественных  числительных</a:t>
            </a: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Склоняется каждое слово!</a:t>
            </a:r>
          </a:p>
          <a:p>
            <a:pPr algn="ctr">
              <a:buNone/>
            </a:pPr>
            <a:r>
              <a:rPr lang="ru-RU" i="1" dirty="0" smtClean="0"/>
              <a:t>Увиделся с  </a:t>
            </a:r>
            <a:r>
              <a:rPr lang="ru-RU" b="1" i="1" dirty="0" smtClean="0">
                <a:solidFill>
                  <a:srgbClr val="FF0000"/>
                </a:solidFill>
              </a:rPr>
              <a:t>двадцатью четырьмя </a:t>
            </a:r>
            <a:r>
              <a:rPr lang="ru-RU" i="1" dirty="0" smtClean="0"/>
              <a:t>одноклассниками(Т.п.)</a:t>
            </a:r>
            <a:endParaRPr lang="ru-RU" i="1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7148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Морфологические нормы числительных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642918"/>
            <a:ext cx="8858312" cy="6000792"/>
          </a:xfrm>
        </p:spPr>
        <p:txBody>
          <a:bodyPr/>
          <a:lstStyle/>
          <a:p>
            <a:pPr>
              <a:buNone/>
            </a:pPr>
            <a:r>
              <a:rPr lang="ru-RU" sz="2000" b="1" dirty="0" smtClean="0"/>
              <a:t>Правильное употребление собирательных числительных:</a:t>
            </a:r>
          </a:p>
          <a:p>
            <a:pPr>
              <a:buFont typeface="Arial" charset="0"/>
              <a:buChar char="•"/>
            </a:pPr>
            <a:r>
              <a:rPr lang="ru-RU" dirty="0" smtClean="0"/>
              <a:t>С сущ., обозначающими лиц муж. пола: </a:t>
            </a:r>
            <a:r>
              <a:rPr lang="ru-RU" i="1" dirty="0" smtClean="0">
                <a:solidFill>
                  <a:srgbClr val="FF0000"/>
                </a:solidFill>
              </a:rPr>
              <a:t>двое братьев, трое мужчин, четверо парней.</a:t>
            </a:r>
          </a:p>
          <a:p>
            <a:pPr>
              <a:buNone/>
            </a:pPr>
            <a:r>
              <a:rPr lang="ru-RU" dirty="0" smtClean="0"/>
              <a:t>  </a:t>
            </a:r>
            <a:r>
              <a:rPr lang="ru-RU" sz="3200" b="1" dirty="0" smtClean="0"/>
              <a:t> Но </a:t>
            </a:r>
            <a:r>
              <a:rPr lang="ru-RU" i="1" dirty="0" smtClean="0"/>
              <a:t>две сестры, три женщины, четыре девушки </a:t>
            </a:r>
          </a:p>
          <a:p>
            <a:pPr>
              <a:buFont typeface="Arial" charset="0"/>
              <a:buChar char="•"/>
            </a:pPr>
            <a:r>
              <a:rPr lang="ru-RU" dirty="0" smtClean="0"/>
              <a:t> с сущ. </a:t>
            </a:r>
            <a:r>
              <a:rPr lang="ru-RU" b="1" dirty="0" smtClean="0"/>
              <a:t>дети , люди</a:t>
            </a:r>
            <a:r>
              <a:rPr lang="ru-RU" dirty="0" smtClean="0"/>
              <a:t>: </a:t>
            </a:r>
            <a:r>
              <a:rPr lang="ru-RU" i="1" dirty="0" smtClean="0">
                <a:solidFill>
                  <a:srgbClr val="FF0000"/>
                </a:solidFill>
              </a:rPr>
              <a:t>двое детей, четверо людей.</a:t>
            </a:r>
          </a:p>
          <a:p>
            <a:pPr>
              <a:buFont typeface="Arial" charset="0"/>
              <a:buChar char="•"/>
            </a:pPr>
            <a:r>
              <a:rPr lang="ru-RU" dirty="0" smtClean="0"/>
              <a:t>С сущ. , обозначающими детенышей животных: 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 трое щенков, семеро козлят</a:t>
            </a:r>
          </a:p>
          <a:p>
            <a:pPr>
              <a:buFont typeface="Arial" charset="0"/>
              <a:buChar char="•"/>
            </a:pPr>
            <a:r>
              <a:rPr lang="ru-RU" dirty="0" smtClean="0"/>
              <a:t>С сущ., имеющими форму только мн.числа: 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   пятеро суток, двое ножниц</a:t>
            </a:r>
          </a:p>
          <a:p>
            <a:pPr>
              <a:buFont typeface="Arial" charset="0"/>
              <a:buChar char="•"/>
            </a:pPr>
            <a:r>
              <a:rPr lang="ru-RU" dirty="0" smtClean="0"/>
              <a:t>С сущ., обозначающими парные предметы: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  двое очков, двое лыж.</a:t>
            </a:r>
          </a:p>
          <a:p>
            <a:pPr>
              <a:buFont typeface="Arial" charset="0"/>
              <a:buChar char="•"/>
            </a:pPr>
            <a:r>
              <a:rPr lang="ru-RU" dirty="0" smtClean="0"/>
              <a:t>С местоимениями : </a:t>
            </a:r>
            <a:r>
              <a:rPr lang="ru-RU" i="1" dirty="0" smtClean="0">
                <a:solidFill>
                  <a:srgbClr val="FF0000"/>
                </a:solidFill>
              </a:rPr>
              <a:t>нас двое, их пятеро, вас семеро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Морфологические нормы числительных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Числительное </a:t>
            </a:r>
            <a:r>
              <a:rPr lang="ru-RU" sz="3200" b="1" dirty="0" smtClean="0">
                <a:solidFill>
                  <a:srgbClr val="FF0000"/>
                </a:solidFill>
              </a:rPr>
              <a:t>обе</a:t>
            </a:r>
            <a:r>
              <a:rPr lang="ru-RU" sz="3200" dirty="0" smtClean="0"/>
              <a:t> употребляется только с сущ. женского рода:</a:t>
            </a:r>
          </a:p>
          <a:p>
            <a:pPr>
              <a:buNone/>
            </a:pPr>
            <a:r>
              <a:rPr lang="ru-RU" sz="3200" dirty="0" smtClean="0"/>
              <a:t>    </a:t>
            </a:r>
            <a:r>
              <a:rPr lang="ru-RU" sz="3200" i="1" dirty="0" smtClean="0">
                <a:solidFill>
                  <a:srgbClr val="FF0000"/>
                </a:solidFill>
              </a:rPr>
              <a:t>обе девушки, обе женщины, обе книги, обе школы</a:t>
            </a:r>
          </a:p>
          <a:p>
            <a:pPr>
              <a:buNone/>
            </a:pPr>
            <a:endParaRPr lang="ru-RU" sz="3200" i="1" dirty="0" smtClean="0">
              <a:solidFill>
                <a:srgbClr val="FF0000"/>
              </a:solidFill>
            </a:endParaRPr>
          </a:p>
          <a:p>
            <a:r>
              <a:rPr lang="ru-RU" sz="3200" dirty="0" smtClean="0"/>
              <a:t>Числительное</a:t>
            </a:r>
            <a:r>
              <a:rPr lang="ru-RU" sz="3200" b="1" dirty="0" smtClean="0">
                <a:solidFill>
                  <a:srgbClr val="FF0000"/>
                </a:solidFill>
              </a:rPr>
              <a:t> оба </a:t>
            </a:r>
            <a:r>
              <a:rPr lang="ru-RU" sz="3200" dirty="0" smtClean="0"/>
              <a:t>употребляется с сущ. мужского и среднего  рода :</a:t>
            </a:r>
          </a:p>
          <a:p>
            <a:pPr>
              <a:buNone/>
            </a:pPr>
            <a:r>
              <a:rPr lang="ru-RU" sz="3200" dirty="0" smtClean="0"/>
              <a:t>    </a:t>
            </a:r>
            <a:r>
              <a:rPr lang="ru-RU" sz="3200" i="1" dirty="0" smtClean="0">
                <a:solidFill>
                  <a:srgbClr val="FF0000"/>
                </a:solidFill>
              </a:rPr>
              <a:t>оба брата, оба слона, оба поля</a:t>
            </a:r>
            <a:endParaRPr lang="ru-RU" sz="32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35719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Склонение числительных (40, 90, 100)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642918"/>
            <a:ext cx="8786874" cy="5681682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И.п.  Сорок, девяносто, сто</a:t>
            </a:r>
          </a:p>
          <a:p>
            <a:r>
              <a:rPr lang="ru-RU" sz="4400" dirty="0" smtClean="0"/>
              <a:t>Р.п.    Сорок</a:t>
            </a:r>
            <a:r>
              <a:rPr lang="ru-RU" sz="4400" dirty="0" smtClean="0">
                <a:solidFill>
                  <a:srgbClr val="FF0000"/>
                </a:solidFill>
              </a:rPr>
              <a:t>а</a:t>
            </a:r>
            <a:r>
              <a:rPr lang="ru-RU" sz="4400" dirty="0" smtClean="0"/>
              <a:t>, девяност</a:t>
            </a:r>
            <a:r>
              <a:rPr lang="ru-RU" sz="4400" dirty="0" smtClean="0">
                <a:solidFill>
                  <a:srgbClr val="FF0000"/>
                </a:solidFill>
              </a:rPr>
              <a:t>а</a:t>
            </a:r>
            <a:r>
              <a:rPr lang="ru-RU" sz="4400" dirty="0" smtClean="0"/>
              <a:t>, ст</a:t>
            </a:r>
            <a:r>
              <a:rPr lang="ru-RU" sz="4400" dirty="0" smtClean="0">
                <a:solidFill>
                  <a:srgbClr val="FF0000"/>
                </a:solidFill>
              </a:rPr>
              <a:t>а</a:t>
            </a:r>
          </a:p>
          <a:p>
            <a:r>
              <a:rPr lang="ru-RU" sz="4400" dirty="0" smtClean="0"/>
              <a:t>Д.п.   Сорок</a:t>
            </a:r>
            <a:r>
              <a:rPr lang="ru-RU" sz="4400" dirty="0" smtClean="0">
                <a:solidFill>
                  <a:srgbClr val="FF0000"/>
                </a:solidFill>
              </a:rPr>
              <a:t>а</a:t>
            </a:r>
            <a:r>
              <a:rPr lang="ru-RU" sz="4400" dirty="0" smtClean="0"/>
              <a:t>, девяност</a:t>
            </a:r>
            <a:r>
              <a:rPr lang="ru-RU" sz="4400" dirty="0" smtClean="0">
                <a:solidFill>
                  <a:srgbClr val="FF0000"/>
                </a:solidFill>
              </a:rPr>
              <a:t>а</a:t>
            </a:r>
            <a:r>
              <a:rPr lang="ru-RU" sz="4400" dirty="0" smtClean="0"/>
              <a:t>, ст</a:t>
            </a:r>
            <a:r>
              <a:rPr lang="ru-RU" sz="4400" dirty="0" smtClean="0">
                <a:solidFill>
                  <a:srgbClr val="FF0000"/>
                </a:solidFill>
              </a:rPr>
              <a:t>а</a:t>
            </a:r>
          </a:p>
          <a:p>
            <a:r>
              <a:rPr lang="ru-RU" sz="4400" dirty="0" smtClean="0"/>
              <a:t>В.п.   Сорок, девяносто, сто</a:t>
            </a:r>
          </a:p>
          <a:p>
            <a:r>
              <a:rPr lang="ru-RU" sz="4400" dirty="0" smtClean="0"/>
              <a:t>Т.п.    сорок</a:t>
            </a:r>
            <a:r>
              <a:rPr lang="ru-RU" sz="4400" dirty="0" smtClean="0">
                <a:solidFill>
                  <a:srgbClr val="FF0000"/>
                </a:solidFill>
              </a:rPr>
              <a:t>а</a:t>
            </a:r>
            <a:r>
              <a:rPr lang="ru-RU" sz="4400" dirty="0" smtClean="0"/>
              <a:t>, девяноста, ст</a:t>
            </a:r>
            <a:r>
              <a:rPr lang="ru-RU" sz="4400" dirty="0" smtClean="0">
                <a:solidFill>
                  <a:srgbClr val="FF0000"/>
                </a:solidFill>
              </a:rPr>
              <a:t>а</a:t>
            </a:r>
          </a:p>
          <a:p>
            <a:r>
              <a:rPr lang="ru-RU" sz="4400" dirty="0" smtClean="0"/>
              <a:t>П.п.   Сорок</a:t>
            </a:r>
            <a:r>
              <a:rPr lang="ru-RU" sz="4400" dirty="0" smtClean="0">
                <a:solidFill>
                  <a:srgbClr val="FF0000"/>
                </a:solidFill>
              </a:rPr>
              <a:t>а</a:t>
            </a:r>
            <a:r>
              <a:rPr lang="ru-RU" sz="4400" dirty="0" smtClean="0"/>
              <a:t>, девяност</a:t>
            </a:r>
            <a:r>
              <a:rPr lang="ru-RU" sz="4400" dirty="0" smtClean="0">
                <a:solidFill>
                  <a:srgbClr val="FF0000"/>
                </a:solidFill>
              </a:rPr>
              <a:t>а</a:t>
            </a:r>
            <a:r>
              <a:rPr lang="ru-RU" sz="4400" dirty="0" smtClean="0"/>
              <a:t>, ст</a:t>
            </a:r>
            <a:r>
              <a:rPr lang="ru-RU" sz="4400" dirty="0" smtClean="0">
                <a:solidFill>
                  <a:srgbClr val="FF0000"/>
                </a:solidFill>
              </a:rPr>
              <a:t>а</a:t>
            </a:r>
            <a:r>
              <a:rPr lang="ru-RU" sz="4400" dirty="0" smtClean="0"/>
              <a:t> </a:t>
            </a:r>
            <a:endParaRPr lang="ru-RU" sz="44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42862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Склонение числительных (50,60,70,80)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И.п.          Пятьдесят</a:t>
            </a:r>
          </a:p>
          <a:p>
            <a:r>
              <a:rPr lang="ru-RU" sz="4400" dirty="0" smtClean="0"/>
              <a:t>Р.п.            Пят</a:t>
            </a:r>
            <a:r>
              <a:rPr lang="ru-RU" sz="4400" dirty="0" smtClean="0">
                <a:solidFill>
                  <a:srgbClr val="FF0000"/>
                </a:solidFill>
              </a:rPr>
              <a:t>и</a:t>
            </a:r>
            <a:r>
              <a:rPr lang="ru-RU" sz="4400" dirty="0" smtClean="0"/>
              <a:t>десят</a:t>
            </a:r>
            <a:r>
              <a:rPr lang="ru-RU" sz="4400" dirty="0" smtClean="0">
                <a:solidFill>
                  <a:srgbClr val="FF0000"/>
                </a:solidFill>
              </a:rPr>
              <a:t>и</a:t>
            </a:r>
          </a:p>
          <a:p>
            <a:r>
              <a:rPr lang="ru-RU" sz="4400" dirty="0" smtClean="0"/>
              <a:t>Д.п.           Пят</a:t>
            </a:r>
            <a:r>
              <a:rPr lang="ru-RU" sz="4400" dirty="0" smtClean="0">
                <a:solidFill>
                  <a:srgbClr val="FF0000"/>
                </a:solidFill>
              </a:rPr>
              <a:t>и</a:t>
            </a:r>
            <a:r>
              <a:rPr lang="ru-RU" sz="4400" dirty="0" smtClean="0"/>
              <a:t>десят</a:t>
            </a:r>
            <a:r>
              <a:rPr lang="ru-RU" sz="4400" dirty="0" smtClean="0">
                <a:solidFill>
                  <a:srgbClr val="FF0000"/>
                </a:solidFill>
              </a:rPr>
              <a:t>и</a:t>
            </a:r>
          </a:p>
          <a:p>
            <a:r>
              <a:rPr lang="ru-RU" sz="4400" dirty="0" smtClean="0"/>
              <a:t>В.п.            Пятьдесят </a:t>
            </a:r>
          </a:p>
          <a:p>
            <a:r>
              <a:rPr lang="ru-RU" sz="4400" dirty="0" smtClean="0"/>
              <a:t>Т.п.            Пят</a:t>
            </a:r>
            <a:r>
              <a:rPr lang="ru-RU" sz="4400" dirty="0" smtClean="0">
                <a:solidFill>
                  <a:srgbClr val="FF0000"/>
                </a:solidFill>
              </a:rPr>
              <a:t>ью</a:t>
            </a:r>
            <a:r>
              <a:rPr lang="ru-RU" sz="4400" dirty="0" smtClean="0"/>
              <a:t>десят</a:t>
            </a:r>
            <a:r>
              <a:rPr lang="ru-RU" sz="4400" dirty="0" smtClean="0">
                <a:solidFill>
                  <a:srgbClr val="FF0000"/>
                </a:solidFill>
              </a:rPr>
              <a:t>ью</a:t>
            </a:r>
          </a:p>
          <a:p>
            <a:r>
              <a:rPr lang="ru-RU" sz="4400" dirty="0" smtClean="0"/>
              <a:t>П.п.           О пят</a:t>
            </a:r>
            <a:r>
              <a:rPr lang="ru-RU" sz="4400" dirty="0" smtClean="0">
                <a:solidFill>
                  <a:srgbClr val="FF0000"/>
                </a:solidFill>
              </a:rPr>
              <a:t>и</a:t>
            </a:r>
            <a:r>
              <a:rPr lang="ru-RU" sz="4400" dirty="0" smtClean="0"/>
              <a:t>десят</a:t>
            </a:r>
            <a:r>
              <a:rPr lang="ru-RU" sz="4400" dirty="0" smtClean="0">
                <a:solidFill>
                  <a:srgbClr val="FF0000"/>
                </a:solidFill>
              </a:rPr>
              <a:t>и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291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Склонение числительных (200,300,400)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56"/>
            <a:ext cx="8715436" cy="5610244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И.п.  Двести, триста, четыреста</a:t>
            </a:r>
          </a:p>
          <a:p>
            <a:pPr>
              <a:buNone/>
            </a:pPr>
            <a:r>
              <a:rPr lang="ru-RU" sz="3200" dirty="0" smtClean="0"/>
              <a:t>Р.п.    Двухсот, трехсот, четырехсот</a:t>
            </a:r>
          </a:p>
          <a:p>
            <a:pPr>
              <a:buNone/>
            </a:pPr>
            <a:r>
              <a:rPr lang="ru-RU" sz="3200" dirty="0" smtClean="0"/>
              <a:t>Д.п.   двумстам, тремстам, четыремстам</a:t>
            </a:r>
          </a:p>
          <a:p>
            <a:pPr>
              <a:buNone/>
            </a:pPr>
            <a:r>
              <a:rPr lang="ru-RU" sz="3200" dirty="0" smtClean="0"/>
              <a:t>В.п.    Двести, триста, четыреста</a:t>
            </a:r>
          </a:p>
          <a:p>
            <a:pPr>
              <a:buNone/>
            </a:pPr>
            <a:r>
              <a:rPr lang="ru-RU" sz="3200" dirty="0" smtClean="0"/>
              <a:t>Т.п. Двумястами, тремястами, четырьмястами</a:t>
            </a:r>
          </a:p>
          <a:p>
            <a:pPr>
              <a:buNone/>
            </a:pPr>
            <a:r>
              <a:rPr lang="ru-RU" sz="3200" dirty="0" smtClean="0"/>
              <a:t>П.п.   Двухстах, трехстах, четырехстах</a:t>
            </a:r>
          </a:p>
          <a:p>
            <a:pPr algn="ctr">
              <a:buNone/>
            </a:pPr>
            <a:r>
              <a:rPr lang="ru-RU" sz="3200" dirty="0" smtClean="0"/>
              <a:t> </a:t>
            </a:r>
            <a:r>
              <a:rPr lang="ru-RU" sz="4000" b="1" dirty="0" err="1" smtClean="0"/>
              <a:t>сот=</a:t>
            </a:r>
            <a:r>
              <a:rPr lang="ru-RU" sz="4000" b="1" dirty="0" smtClean="0"/>
              <a:t> нота</a:t>
            </a:r>
          </a:p>
          <a:p>
            <a:pPr>
              <a:buNone/>
            </a:pPr>
            <a:r>
              <a:rPr lang="ru-RU" sz="2400" b="1" dirty="0" smtClean="0"/>
              <a:t>Двух (нот), двум(нотам), двумя (нотами),  о двух(нотах)</a:t>
            </a:r>
            <a:endParaRPr lang="ru-RU" sz="2400" b="1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7148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Склонение числительных (500,600,700,800,900)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И.п.       пятьсот</a:t>
            </a:r>
          </a:p>
          <a:p>
            <a:r>
              <a:rPr lang="ru-RU" sz="4400" dirty="0" smtClean="0"/>
              <a:t>Р.п.        пят</a:t>
            </a:r>
            <a:r>
              <a:rPr lang="ru-RU" sz="4400" dirty="0" smtClean="0">
                <a:solidFill>
                  <a:srgbClr val="FF0000"/>
                </a:solidFill>
              </a:rPr>
              <a:t>и</a:t>
            </a:r>
            <a:r>
              <a:rPr lang="ru-RU" sz="4400" dirty="0" smtClean="0"/>
              <a:t>сот</a:t>
            </a:r>
          </a:p>
          <a:p>
            <a:r>
              <a:rPr lang="ru-RU" sz="4400" dirty="0" smtClean="0"/>
              <a:t>Д.п.       пят</a:t>
            </a:r>
            <a:r>
              <a:rPr lang="ru-RU" sz="4400" dirty="0" smtClean="0">
                <a:solidFill>
                  <a:srgbClr val="FF0000"/>
                </a:solidFill>
              </a:rPr>
              <a:t>и</a:t>
            </a:r>
            <a:r>
              <a:rPr lang="ru-RU" sz="4400" dirty="0" smtClean="0"/>
              <a:t>ст</a:t>
            </a:r>
            <a:r>
              <a:rPr lang="ru-RU" sz="4400" dirty="0" smtClean="0">
                <a:solidFill>
                  <a:srgbClr val="FF0000"/>
                </a:solidFill>
              </a:rPr>
              <a:t>ам</a:t>
            </a:r>
          </a:p>
          <a:p>
            <a:r>
              <a:rPr lang="ru-RU" sz="4400" dirty="0" smtClean="0"/>
              <a:t>В.п.       Пятьсот</a:t>
            </a:r>
          </a:p>
          <a:p>
            <a:r>
              <a:rPr lang="ru-RU" sz="4400" dirty="0" smtClean="0"/>
              <a:t>Т.п.       Пят</a:t>
            </a:r>
            <a:r>
              <a:rPr lang="ru-RU" sz="4400" dirty="0" smtClean="0">
                <a:solidFill>
                  <a:srgbClr val="FF0000"/>
                </a:solidFill>
              </a:rPr>
              <a:t>ью</a:t>
            </a:r>
            <a:r>
              <a:rPr lang="ru-RU" sz="4400" dirty="0" smtClean="0"/>
              <a:t>ст</a:t>
            </a:r>
            <a:r>
              <a:rPr lang="ru-RU" sz="4400" dirty="0" smtClean="0">
                <a:solidFill>
                  <a:srgbClr val="FF0000"/>
                </a:solidFill>
              </a:rPr>
              <a:t>ами</a:t>
            </a:r>
          </a:p>
          <a:p>
            <a:r>
              <a:rPr lang="ru-RU" sz="4400" dirty="0" smtClean="0"/>
              <a:t>П.п.       пят</a:t>
            </a:r>
            <a:r>
              <a:rPr lang="ru-RU" sz="4400" dirty="0" smtClean="0">
                <a:solidFill>
                  <a:srgbClr val="FF0000"/>
                </a:solidFill>
              </a:rPr>
              <a:t>и</a:t>
            </a:r>
            <a:r>
              <a:rPr lang="ru-RU" sz="4400" dirty="0" smtClean="0"/>
              <a:t>ст</a:t>
            </a:r>
            <a:r>
              <a:rPr lang="ru-RU" sz="4400" dirty="0" smtClean="0">
                <a:solidFill>
                  <a:srgbClr val="FF0000"/>
                </a:solidFill>
              </a:rPr>
              <a:t>ах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Склонение дробных числительных полтора, полторы, полтораста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643602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И.п. </a:t>
            </a:r>
            <a:r>
              <a:rPr lang="ru-RU" dirty="0" smtClean="0"/>
              <a:t>полтора дня, полторы недели, полтораста рублей</a:t>
            </a:r>
          </a:p>
          <a:p>
            <a:pPr>
              <a:buNone/>
            </a:pPr>
            <a:r>
              <a:rPr lang="ru-RU" b="1" dirty="0" smtClean="0"/>
              <a:t>Р.п.</a:t>
            </a:r>
            <a:r>
              <a:rPr lang="ru-RU" dirty="0" smtClean="0"/>
              <a:t>пол</a:t>
            </a:r>
            <a:r>
              <a:rPr lang="ru-RU" b="1" dirty="0" smtClean="0">
                <a:solidFill>
                  <a:srgbClr val="FF0000"/>
                </a:solidFill>
              </a:rPr>
              <a:t>у</a:t>
            </a:r>
            <a:r>
              <a:rPr lang="ru-RU" dirty="0" smtClean="0"/>
              <a:t>тора дней, пол</a:t>
            </a:r>
            <a:r>
              <a:rPr lang="ru-RU" b="1" dirty="0" smtClean="0">
                <a:solidFill>
                  <a:srgbClr val="FF0000"/>
                </a:solidFill>
              </a:rPr>
              <a:t>у</a:t>
            </a:r>
            <a:r>
              <a:rPr lang="ru-RU" dirty="0" smtClean="0"/>
              <a:t>тора недель, пол</a:t>
            </a:r>
            <a:r>
              <a:rPr lang="ru-RU" b="1" dirty="0" smtClean="0">
                <a:solidFill>
                  <a:srgbClr val="FF0000"/>
                </a:solidFill>
              </a:rPr>
              <a:t>у</a:t>
            </a:r>
            <a:r>
              <a:rPr lang="ru-RU" dirty="0" smtClean="0"/>
              <a:t>тораста рублей</a:t>
            </a:r>
          </a:p>
          <a:p>
            <a:pPr>
              <a:buNone/>
            </a:pPr>
            <a:r>
              <a:rPr lang="ru-RU" b="1" dirty="0" smtClean="0"/>
              <a:t>Д.п.</a:t>
            </a:r>
            <a:r>
              <a:rPr lang="ru-RU" dirty="0" smtClean="0"/>
              <a:t>пол</a:t>
            </a:r>
            <a:r>
              <a:rPr lang="ru-RU" b="1" dirty="0" smtClean="0">
                <a:solidFill>
                  <a:srgbClr val="FF0000"/>
                </a:solidFill>
              </a:rPr>
              <a:t>у</a:t>
            </a:r>
            <a:r>
              <a:rPr lang="ru-RU" dirty="0" smtClean="0"/>
              <a:t>тора дням, пол</a:t>
            </a:r>
            <a:r>
              <a:rPr lang="ru-RU" b="1" dirty="0" smtClean="0">
                <a:solidFill>
                  <a:srgbClr val="FF0000"/>
                </a:solidFill>
              </a:rPr>
              <a:t>у</a:t>
            </a:r>
            <a:r>
              <a:rPr lang="ru-RU" dirty="0" smtClean="0"/>
              <a:t>тора неделям, пол</a:t>
            </a:r>
            <a:r>
              <a:rPr lang="ru-RU" b="1" dirty="0" smtClean="0">
                <a:solidFill>
                  <a:srgbClr val="FF0000"/>
                </a:solidFill>
              </a:rPr>
              <a:t>у</a:t>
            </a:r>
            <a:r>
              <a:rPr lang="ru-RU" dirty="0" smtClean="0"/>
              <a:t>тораста рублям</a:t>
            </a:r>
          </a:p>
          <a:p>
            <a:pPr>
              <a:buNone/>
            </a:pPr>
            <a:r>
              <a:rPr lang="ru-RU" b="1" dirty="0" smtClean="0"/>
              <a:t>В.п. </a:t>
            </a:r>
            <a:r>
              <a:rPr lang="ru-RU" dirty="0" smtClean="0"/>
              <a:t>полтора дня, полторы недели, полтораста рублей</a:t>
            </a:r>
          </a:p>
          <a:p>
            <a:pPr>
              <a:buNone/>
            </a:pPr>
            <a:r>
              <a:rPr lang="ru-RU" b="1" dirty="0" smtClean="0"/>
              <a:t>Т.п. </a:t>
            </a:r>
            <a:r>
              <a:rPr lang="ru-RU" dirty="0" smtClean="0"/>
              <a:t>пол</a:t>
            </a:r>
            <a:r>
              <a:rPr lang="ru-RU" b="1" dirty="0" smtClean="0">
                <a:solidFill>
                  <a:srgbClr val="FF0000"/>
                </a:solidFill>
              </a:rPr>
              <a:t>у</a:t>
            </a:r>
            <a:r>
              <a:rPr lang="ru-RU" dirty="0" smtClean="0"/>
              <a:t>тора днями, пол</a:t>
            </a:r>
            <a:r>
              <a:rPr lang="ru-RU" b="1" dirty="0" smtClean="0">
                <a:solidFill>
                  <a:srgbClr val="FF0000"/>
                </a:solidFill>
              </a:rPr>
              <a:t>у</a:t>
            </a:r>
            <a:r>
              <a:rPr lang="ru-RU" dirty="0" smtClean="0"/>
              <a:t>тора неделями, пол</a:t>
            </a:r>
            <a:r>
              <a:rPr lang="ru-RU" b="1" dirty="0" smtClean="0">
                <a:solidFill>
                  <a:srgbClr val="FF0000"/>
                </a:solidFill>
              </a:rPr>
              <a:t>у</a:t>
            </a:r>
            <a:r>
              <a:rPr lang="ru-RU" dirty="0" smtClean="0"/>
              <a:t>тораста рублями</a:t>
            </a:r>
          </a:p>
          <a:p>
            <a:pPr>
              <a:buNone/>
            </a:pPr>
            <a:r>
              <a:rPr lang="ru-RU" b="1" dirty="0" smtClean="0"/>
              <a:t>П.п. </a:t>
            </a:r>
            <a:r>
              <a:rPr lang="ru-RU" dirty="0" smtClean="0"/>
              <a:t>пол</a:t>
            </a:r>
            <a:r>
              <a:rPr lang="ru-RU" b="1" dirty="0" smtClean="0">
                <a:solidFill>
                  <a:srgbClr val="FF0000"/>
                </a:solidFill>
              </a:rPr>
              <a:t>у</a:t>
            </a:r>
            <a:r>
              <a:rPr lang="ru-RU" dirty="0" smtClean="0"/>
              <a:t>тора днях, пол</a:t>
            </a:r>
            <a:r>
              <a:rPr lang="ru-RU" b="1" dirty="0" smtClean="0">
                <a:solidFill>
                  <a:srgbClr val="FF0000"/>
                </a:solidFill>
              </a:rPr>
              <a:t>у</a:t>
            </a:r>
            <a:r>
              <a:rPr lang="ru-RU" dirty="0" smtClean="0"/>
              <a:t>тора неделях, пол</a:t>
            </a:r>
            <a:r>
              <a:rPr lang="ru-RU" b="1" dirty="0" smtClean="0">
                <a:solidFill>
                  <a:srgbClr val="FF0000"/>
                </a:solidFill>
              </a:rPr>
              <a:t>у</a:t>
            </a:r>
            <a:r>
              <a:rPr lang="ru-RU" dirty="0" smtClean="0"/>
              <a:t>тораста рублях</a:t>
            </a:r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36004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Множественное число имен существительных 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20688"/>
            <a:ext cx="8784976" cy="5703912"/>
          </a:xfrm>
        </p:spPr>
        <p:txBody>
          <a:bodyPr>
            <a:normAutofit fontScale="70000" lnSpcReduction="20000"/>
          </a:bodyPr>
          <a:lstStyle/>
          <a:p>
            <a:r>
              <a:rPr lang="ru-RU" sz="2300" dirty="0" smtClean="0"/>
              <a:t>Бухгалтер –бухгалтер</a:t>
            </a:r>
            <a:r>
              <a:rPr lang="ru-RU" sz="2300" dirty="0" smtClean="0">
                <a:solidFill>
                  <a:srgbClr val="FF0000"/>
                </a:solidFill>
              </a:rPr>
              <a:t>ы</a:t>
            </a:r>
            <a:r>
              <a:rPr lang="ru-RU" sz="2300" dirty="0" smtClean="0"/>
              <a:t> (</a:t>
            </a:r>
            <a:r>
              <a:rPr lang="ru-RU" sz="2300" dirty="0" err="1" smtClean="0"/>
              <a:t>И.п</a:t>
            </a:r>
            <a:r>
              <a:rPr lang="ru-RU" sz="2300" dirty="0" smtClean="0"/>
              <a:t>., </a:t>
            </a:r>
            <a:r>
              <a:rPr lang="ru-RU" sz="2300" dirty="0" err="1" smtClean="0"/>
              <a:t>мн.число</a:t>
            </a:r>
            <a:r>
              <a:rPr lang="ru-RU" sz="2300" dirty="0" smtClean="0"/>
              <a:t>)</a:t>
            </a:r>
          </a:p>
          <a:p>
            <a:r>
              <a:rPr lang="ru-RU" sz="2300" dirty="0" smtClean="0"/>
              <a:t>Возраст- возраст</a:t>
            </a:r>
            <a:r>
              <a:rPr lang="ru-RU" sz="2300" dirty="0" smtClean="0">
                <a:solidFill>
                  <a:srgbClr val="FF0000"/>
                </a:solidFill>
              </a:rPr>
              <a:t>ы</a:t>
            </a:r>
          </a:p>
          <a:p>
            <a:r>
              <a:rPr lang="ru-RU" sz="2300" dirty="0" smtClean="0"/>
              <a:t>Выговор- выговор</a:t>
            </a:r>
            <a:r>
              <a:rPr lang="ru-RU" sz="2300" dirty="0" smtClean="0">
                <a:solidFill>
                  <a:srgbClr val="FF0000"/>
                </a:solidFill>
              </a:rPr>
              <a:t>ы</a:t>
            </a:r>
          </a:p>
          <a:p>
            <a:r>
              <a:rPr lang="ru-RU" sz="2300" dirty="0" smtClean="0"/>
              <a:t>Диспетчер- диспетчер</a:t>
            </a:r>
            <a:r>
              <a:rPr lang="ru-RU" sz="2300" dirty="0" smtClean="0">
                <a:solidFill>
                  <a:srgbClr val="FF0000"/>
                </a:solidFill>
              </a:rPr>
              <a:t>ы</a:t>
            </a:r>
          </a:p>
          <a:p>
            <a:r>
              <a:rPr lang="ru-RU" sz="2300" dirty="0" smtClean="0"/>
              <a:t>Договор- договор</a:t>
            </a:r>
            <a:r>
              <a:rPr lang="ru-RU" sz="2300" dirty="0" smtClean="0">
                <a:solidFill>
                  <a:srgbClr val="FF0000"/>
                </a:solidFill>
              </a:rPr>
              <a:t>ы</a:t>
            </a:r>
          </a:p>
          <a:p>
            <a:r>
              <a:rPr lang="ru-RU" sz="2300" dirty="0" smtClean="0"/>
              <a:t>Драйвер- драйвер</a:t>
            </a:r>
            <a:r>
              <a:rPr lang="ru-RU" sz="2300" dirty="0" smtClean="0">
                <a:solidFill>
                  <a:srgbClr val="FF0000"/>
                </a:solidFill>
              </a:rPr>
              <a:t>ы</a:t>
            </a:r>
          </a:p>
          <a:p>
            <a:r>
              <a:rPr lang="ru-RU" sz="2300" dirty="0" smtClean="0"/>
              <a:t>Инженер- инженер</a:t>
            </a:r>
            <a:r>
              <a:rPr lang="ru-RU" sz="2300" dirty="0" smtClean="0">
                <a:solidFill>
                  <a:srgbClr val="FF0000"/>
                </a:solidFill>
              </a:rPr>
              <a:t>ы</a:t>
            </a:r>
          </a:p>
          <a:p>
            <a:r>
              <a:rPr lang="ru-RU" sz="2300" dirty="0" err="1" smtClean="0"/>
              <a:t>Инструкто</a:t>
            </a:r>
            <a:r>
              <a:rPr lang="ru-RU" sz="2300" dirty="0" smtClean="0"/>
              <a:t>- инструктор</a:t>
            </a:r>
            <a:r>
              <a:rPr lang="ru-RU" sz="2300" dirty="0" smtClean="0">
                <a:solidFill>
                  <a:srgbClr val="FF0000"/>
                </a:solidFill>
              </a:rPr>
              <a:t>ы</a:t>
            </a:r>
          </a:p>
          <a:p>
            <a:r>
              <a:rPr lang="ru-RU" sz="2300" dirty="0" smtClean="0"/>
              <a:t>Инспектор- инспектор</a:t>
            </a:r>
            <a:r>
              <a:rPr lang="ru-RU" sz="2300" dirty="0" smtClean="0">
                <a:solidFill>
                  <a:srgbClr val="FF0000"/>
                </a:solidFill>
              </a:rPr>
              <a:t>ы</a:t>
            </a:r>
          </a:p>
          <a:p>
            <a:r>
              <a:rPr lang="ru-RU" sz="2300" dirty="0" smtClean="0"/>
              <a:t>Компрессор- компрессор</a:t>
            </a:r>
            <a:r>
              <a:rPr lang="ru-RU" sz="2300" dirty="0" smtClean="0">
                <a:solidFill>
                  <a:srgbClr val="FF0000"/>
                </a:solidFill>
              </a:rPr>
              <a:t>ы</a:t>
            </a:r>
          </a:p>
          <a:p>
            <a:r>
              <a:rPr lang="ru-RU" sz="2300" dirty="0" smtClean="0"/>
              <a:t>Конструктор- конструктор</a:t>
            </a:r>
            <a:r>
              <a:rPr lang="ru-RU" sz="2300" dirty="0" smtClean="0">
                <a:solidFill>
                  <a:srgbClr val="FF0000"/>
                </a:solidFill>
              </a:rPr>
              <a:t>ы</a:t>
            </a:r>
          </a:p>
          <a:p>
            <a:r>
              <a:rPr lang="ru-RU" sz="2300" dirty="0" smtClean="0"/>
              <a:t>Контейнер - контейнер</a:t>
            </a:r>
            <a:r>
              <a:rPr lang="ru-RU" sz="2300" dirty="0" smtClean="0">
                <a:solidFill>
                  <a:srgbClr val="FF0000"/>
                </a:solidFill>
              </a:rPr>
              <a:t>ы</a:t>
            </a:r>
          </a:p>
          <a:p>
            <a:r>
              <a:rPr lang="ru-RU" sz="2300" dirty="0" smtClean="0"/>
              <a:t>Корректор - корректор</a:t>
            </a:r>
            <a:r>
              <a:rPr lang="ru-RU" sz="2300" dirty="0" smtClean="0">
                <a:solidFill>
                  <a:srgbClr val="FF0000"/>
                </a:solidFill>
              </a:rPr>
              <a:t>ы</a:t>
            </a:r>
          </a:p>
          <a:p>
            <a:r>
              <a:rPr lang="ru-RU" sz="2300" dirty="0" smtClean="0"/>
              <a:t>Месяц – месяц</a:t>
            </a:r>
            <a:r>
              <a:rPr lang="ru-RU" sz="2300" dirty="0" smtClean="0">
                <a:solidFill>
                  <a:srgbClr val="FF0000"/>
                </a:solidFill>
              </a:rPr>
              <a:t>ы</a:t>
            </a:r>
          </a:p>
          <a:p>
            <a:r>
              <a:rPr lang="ru-RU" sz="2300" dirty="0" smtClean="0"/>
              <a:t>Плеер - плеер</a:t>
            </a:r>
            <a:r>
              <a:rPr lang="ru-RU" sz="2300" dirty="0" smtClean="0">
                <a:solidFill>
                  <a:srgbClr val="FF0000"/>
                </a:solidFill>
              </a:rPr>
              <a:t>ы </a:t>
            </a:r>
          </a:p>
          <a:p>
            <a:r>
              <a:rPr lang="ru-RU" sz="2300" dirty="0" smtClean="0"/>
              <a:t>Полис- полис</a:t>
            </a:r>
            <a:r>
              <a:rPr lang="ru-RU" sz="2300" dirty="0" smtClean="0">
                <a:solidFill>
                  <a:srgbClr val="FF0000"/>
                </a:solidFill>
              </a:rPr>
              <a:t>ы</a:t>
            </a:r>
          </a:p>
          <a:p>
            <a:r>
              <a:rPr lang="ru-RU" sz="2300" dirty="0" smtClean="0"/>
              <a:t>Порт-порт</a:t>
            </a:r>
            <a:r>
              <a:rPr lang="ru-RU" sz="2300" dirty="0" smtClean="0">
                <a:solidFill>
                  <a:srgbClr val="FF0000"/>
                </a:solidFill>
              </a:rPr>
              <a:t>ы</a:t>
            </a:r>
          </a:p>
          <a:p>
            <a:r>
              <a:rPr lang="ru-RU" sz="2300" dirty="0" smtClean="0"/>
              <a:t>Прожектор- прожектор</a:t>
            </a:r>
            <a:r>
              <a:rPr lang="ru-RU" sz="2300" dirty="0" smtClean="0">
                <a:solidFill>
                  <a:srgbClr val="FF0000"/>
                </a:solidFill>
              </a:rPr>
              <a:t>ы</a:t>
            </a:r>
          </a:p>
          <a:p>
            <a:r>
              <a:rPr lang="ru-RU" sz="2300" dirty="0" smtClean="0"/>
              <a:t>Редактор- редактор</a:t>
            </a:r>
            <a:r>
              <a:rPr lang="ru-RU" sz="2300" dirty="0" smtClean="0">
                <a:solidFill>
                  <a:srgbClr val="FF0000"/>
                </a:solidFill>
              </a:rPr>
              <a:t>ы</a:t>
            </a:r>
          </a:p>
          <a:p>
            <a:r>
              <a:rPr lang="ru-RU" sz="2300" dirty="0" smtClean="0"/>
              <a:t>Ректор- ректор</a:t>
            </a:r>
            <a:r>
              <a:rPr lang="ru-RU" sz="2300" dirty="0" smtClean="0">
                <a:solidFill>
                  <a:srgbClr val="FF0000"/>
                </a:solidFill>
              </a:rPr>
              <a:t>ы</a:t>
            </a:r>
          </a:p>
          <a:p>
            <a:endParaRPr lang="ru-RU" sz="1800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828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8000" dirty="0" smtClean="0">
                <a:solidFill>
                  <a:srgbClr val="FF0000"/>
                </a:solidFill>
              </a:rPr>
              <a:t>Удачи на ЕГЭ!!!</a:t>
            </a:r>
            <a:endParaRPr lang="ru-RU" sz="8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440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19936"/>
          </a:xfrm>
        </p:spPr>
        <p:txBody>
          <a:bodyPr>
            <a:normAutofit fontScale="70000" lnSpcReduction="20000"/>
          </a:bodyPr>
          <a:lstStyle/>
          <a:p>
            <a:r>
              <a:rPr lang="ru-RU" sz="1900" dirty="0" smtClean="0"/>
              <a:t>Свитер- свитер</a:t>
            </a:r>
            <a:r>
              <a:rPr lang="ru-RU" sz="1900" dirty="0" smtClean="0">
                <a:solidFill>
                  <a:srgbClr val="FF0000"/>
                </a:solidFill>
              </a:rPr>
              <a:t>ы</a:t>
            </a:r>
          </a:p>
          <a:p>
            <a:r>
              <a:rPr lang="ru-RU" sz="1900" dirty="0" smtClean="0"/>
              <a:t>Снайпер- снайпер</a:t>
            </a:r>
            <a:r>
              <a:rPr lang="ru-RU" sz="1900" dirty="0" smtClean="0">
                <a:solidFill>
                  <a:srgbClr val="FF0000"/>
                </a:solidFill>
              </a:rPr>
              <a:t>ы</a:t>
            </a:r>
          </a:p>
          <a:p>
            <a:r>
              <a:rPr lang="ru-RU" sz="1900" dirty="0" smtClean="0"/>
              <a:t>Столяр- столяр</a:t>
            </a:r>
            <a:r>
              <a:rPr lang="ru-RU" sz="1900" dirty="0" smtClean="0">
                <a:solidFill>
                  <a:srgbClr val="FF0000"/>
                </a:solidFill>
              </a:rPr>
              <a:t>ы</a:t>
            </a:r>
          </a:p>
          <a:p>
            <a:r>
              <a:rPr lang="ru-RU" sz="1900" dirty="0" smtClean="0"/>
              <a:t>Торт- торт</a:t>
            </a:r>
            <a:r>
              <a:rPr lang="ru-RU" sz="1900" dirty="0" smtClean="0">
                <a:solidFill>
                  <a:srgbClr val="FF0000"/>
                </a:solidFill>
              </a:rPr>
              <a:t>ы</a:t>
            </a:r>
          </a:p>
          <a:p>
            <a:r>
              <a:rPr lang="ru-RU" sz="1900" dirty="0" smtClean="0"/>
              <a:t>Трактор- трактор</a:t>
            </a:r>
            <a:r>
              <a:rPr lang="ru-RU" sz="1900" dirty="0" smtClean="0">
                <a:solidFill>
                  <a:srgbClr val="FF0000"/>
                </a:solidFill>
              </a:rPr>
              <a:t>ы</a:t>
            </a:r>
          </a:p>
          <a:p>
            <a:r>
              <a:rPr lang="ru-RU" sz="1900" dirty="0" smtClean="0"/>
              <a:t>Тренер - тренер</a:t>
            </a:r>
            <a:r>
              <a:rPr lang="ru-RU" sz="1900" dirty="0" smtClean="0">
                <a:solidFill>
                  <a:srgbClr val="FF0000"/>
                </a:solidFill>
              </a:rPr>
              <a:t>ы</a:t>
            </a:r>
          </a:p>
          <a:p>
            <a:r>
              <a:rPr lang="ru-RU" sz="1900" dirty="0" smtClean="0"/>
              <a:t>Фронт - фронт</a:t>
            </a:r>
            <a:r>
              <a:rPr lang="ru-RU" sz="1900" dirty="0" smtClean="0">
                <a:solidFill>
                  <a:srgbClr val="FF0000"/>
                </a:solidFill>
              </a:rPr>
              <a:t>ы</a:t>
            </a:r>
          </a:p>
          <a:p>
            <a:r>
              <a:rPr lang="ru-RU" sz="1900" dirty="0" smtClean="0"/>
              <a:t>Шофёр- шофёр</a:t>
            </a:r>
            <a:r>
              <a:rPr lang="ru-RU" sz="1900" dirty="0" smtClean="0">
                <a:solidFill>
                  <a:srgbClr val="FF0000"/>
                </a:solidFill>
              </a:rPr>
              <a:t>ы</a:t>
            </a:r>
          </a:p>
          <a:p>
            <a:r>
              <a:rPr lang="ru-RU" sz="2100" dirty="0" smtClean="0"/>
              <a:t>Плеер - плеер</a:t>
            </a:r>
            <a:r>
              <a:rPr lang="ru-RU" sz="2100" dirty="0" smtClean="0">
                <a:solidFill>
                  <a:srgbClr val="FF0000"/>
                </a:solidFill>
              </a:rPr>
              <a:t>ы </a:t>
            </a:r>
          </a:p>
          <a:p>
            <a:r>
              <a:rPr lang="ru-RU" sz="2100" dirty="0" smtClean="0"/>
              <a:t>Полис- полис</a:t>
            </a:r>
            <a:r>
              <a:rPr lang="ru-RU" sz="2100" dirty="0" smtClean="0">
                <a:solidFill>
                  <a:srgbClr val="FF0000"/>
                </a:solidFill>
              </a:rPr>
              <a:t>ы</a:t>
            </a:r>
          </a:p>
          <a:p>
            <a:r>
              <a:rPr lang="ru-RU" sz="2100" dirty="0" smtClean="0"/>
              <a:t>Порт-порт</a:t>
            </a:r>
            <a:r>
              <a:rPr lang="ru-RU" sz="2100" dirty="0" smtClean="0">
                <a:solidFill>
                  <a:srgbClr val="FF0000"/>
                </a:solidFill>
              </a:rPr>
              <a:t>ы</a:t>
            </a:r>
          </a:p>
          <a:p>
            <a:r>
              <a:rPr lang="ru-RU" sz="2100" smtClean="0"/>
              <a:t>Прожектор- прожектор</a:t>
            </a:r>
            <a:r>
              <a:rPr lang="ru-RU" sz="2100" smtClean="0">
                <a:solidFill>
                  <a:srgbClr val="FF0000"/>
                </a:solidFill>
              </a:rPr>
              <a:t>ы</a:t>
            </a:r>
          </a:p>
          <a:p>
            <a:r>
              <a:rPr lang="ru-RU" sz="2100" smtClean="0"/>
              <a:t>Редактор- редактор</a:t>
            </a:r>
            <a:r>
              <a:rPr lang="ru-RU" sz="2100" smtClean="0">
                <a:solidFill>
                  <a:srgbClr val="FF0000"/>
                </a:solidFill>
              </a:rPr>
              <a:t>ы</a:t>
            </a:r>
          </a:p>
          <a:p>
            <a:r>
              <a:rPr lang="ru-RU" sz="2100" smtClean="0"/>
              <a:t>Ректор- ректор</a:t>
            </a:r>
            <a:r>
              <a:rPr lang="ru-RU" sz="2100" smtClean="0">
                <a:solidFill>
                  <a:srgbClr val="FF0000"/>
                </a:solidFill>
              </a:rPr>
              <a:t>ы</a:t>
            </a:r>
          </a:p>
          <a:p>
            <a:r>
              <a:rPr lang="ru-RU" sz="2100" smtClean="0"/>
              <a:t>Грифель- грифел</a:t>
            </a:r>
            <a:r>
              <a:rPr lang="ru-RU" sz="2100" smtClean="0">
                <a:solidFill>
                  <a:srgbClr val="FF0000"/>
                </a:solidFill>
              </a:rPr>
              <a:t>и</a:t>
            </a:r>
          </a:p>
          <a:p>
            <a:r>
              <a:rPr lang="ru-RU" sz="2100" smtClean="0"/>
              <a:t>Лекарь - лекар</a:t>
            </a:r>
            <a:r>
              <a:rPr lang="ru-RU" sz="2100" smtClean="0">
                <a:solidFill>
                  <a:srgbClr val="FF0000"/>
                </a:solidFill>
              </a:rPr>
              <a:t>и</a:t>
            </a:r>
          </a:p>
          <a:p>
            <a:r>
              <a:rPr lang="ru-RU" sz="2100" smtClean="0"/>
              <a:t>Почерк- почерк</a:t>
            </a:r>
            <a:r>
              <a:rPr lang="ru-RU" sz="2100" smtClean="0">
                <a:solidFill>
                  <a:srgbClr val="FF0000"/>
                </a:solidFill>
              </a:rPr>
              <a:t>и</a:t>
            </a:r>
            <a:r>
              <a:rPr lang="ru-RU" sz="2100" smtClean="0"/>
              <a:t> </a:t>
            </a:r>
          </a:p>
          <a:p>
            <a:r>
              <a:rPr lang="ru-RU" sz="2100" smtClean="0"/>
              <a:t>Пудель - пудел</a:t>
            </a:r>
            <a:r>
              <a:rPr lang="ru-RU" sz="2100" smtClean="0">
                <a:solidFill>
                  <a:srgbClr val="FF0000"/>
                </a:solidFill>
              </a:rPr>
              <a:t>и</a:t>
            </a:r>
          </a:p>
          <a:p>
            <a:r>
              <a:rPr lang="ru-RU" sz="2100" smtClean="0"/>
              <a:t>Слесарь- слесар</a:t>
            </a:r>
            <a:r>
              <a:rPr lang="ru-RU" sz="2100" smtClean="0">
                <a:solidFill>
                  <a:srgbClr val="FF0000"/>
                </a:solidFill>
              </a:rPr>
              <a:t>и</a:t>
            </a:r>
          </a:p>
          <a:p>
            <a:r>
              <a:rPr lang="ru-RU" sz="2100" smtClean="0"/>
              <a:t>Слог- слог</a:t>
            </a:r>
            <a:r>
              <a:rPr lang="ru-RU" sz="2100" smtClean="0">
                <a:solidFill>
                  <a:srgbClr val="FF0000"/>
                </a:solidFill>
              </a:rPr>
              <a:t>и</a:t>
            </a:r>
          </a:p>
          <a:p>
            <a:r>
              <a:rPr lang="ru-RU" sz="2100" smtClean="0"/>
              <a:t>Табель - табел</a:t>
            </a:r>
            <a:r>
              <a:rPr lang="ru-RU" sz="2100" smtClean="0">
                <a:solidFill>
                  <a:srgbClr val="FF0000"/>
                </a:solidFill>
              </a:rPr>
              <a:t>и</a:t>
            </a:r>
          </a:p>
          <a:p>
            <a:r>
              <a:rPr lang="ru-RU" sz="2100" smtClean="0"/>
              <a:t>Токарь- токар</a:t>
            </a:r>
            <a:r>
              <a:rPr lang="ru-RU" sz="2100" smtClean="0">
                <a:solidFill>
                  <a:srgbClr val="FF0000"/>
                </a:solidFill>
              </a:rPr>
              <a:t>и</a:t>
            </a:r>
          </a:p>
          <a:p>
            <a:r>
              <a:rPr lang="ru-RU" sz="2100" smtClean="0"/>
              <a:t>Флигель - флигел</a:t>
            </a:r>
            <a:r>
              <a:rPr lang="ru-RU" sz="2100" smtClean="0">
                <a:solidFill>
                  <a:srgbClr val="FF0000"/>
                </a:solidFill>
              </a:rPr>
              <a:t>и</a:t>
            </a:r>
          </a:p>
          <a:p>
            <a:endParaRPr lang="ru-RU" sz="200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57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43204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И.п. </a:t>
            </a:r>
            <a:r>
              <a:rPr lang="ru-RU" sz="2800" b="1" dirty="0" err="1" smtClean="0"/>
              <a:t>множестенного</a:t>
            </a:r>
            <a:r>
              <a:rPr lang="ru-RU" sz="2800" b="1" dirty="0" smtClean="0"/>
              <a:t> числа   </a:t>
            </a:r>
            <a:r>
              <a:rPr lang="ru-RU" sz="2800" b="1" dirty="0" err="1" smtClean="0"/>
              <a:t>сущ-х</a:t>
            </a:r>
            <a:r>
              <a:rPr lang="ru-RU" sz="2800" b="1" dirty="0" smtClean="0"/>
              <a:t>   - окончание А/Я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1600" dirty="0" smtClean="0"/>
              <a:t>Адрес-адреса</a:t>
            </a:r>
          </a:p>
          <a:p>
            <a:pPr marL="0" indent="0">
              <a:buNone/>
            </a:pPr>
            <a:r>
              <a:rPr lang="ru-RU" sz="1600" dirty="0" smtClean="0"/>
              <a:t>Вексель- векселя</a:t>
            </a:r>
          </a:p>
          <a:p>
            <a:pPr marL="0" indent="0">
              <a:buNone/>
            </a:pPr>
            <a:r>
              <a:rPr lang="ru-RU" sz="1600" dirty="0" smtClean="0"/>
              <a:t>Ворох-вороха</a:t>
            </a:r>
          </a:p>
          <a:p>
            <a:pPr marL="0" indent="0">
              <a:buNone/>
            </a:pPr>
            <a:r>
              <a:rPr lang="ru-RU" sz="1600" dirty="0" smtClean="0"/>
              <a:t>Директор-директора</a:t>
            </a:r>
          </a:p>
          <a:p>
            <a:pPr marL="0" indent="0">
              <a:buNone/>
            </a:pPr>
            <a:r>
              <a:rPr lang="ru-RU" sz="1600" dirty="0" smtClean="0"/>
              <a:t>Доктор-доктора</a:t>
            </a:r>
          </a:p>
          <a:p>
            <a:pPr marL="0" indent="0">
              <a:buNone/>
            </a:pPr>
            <a:r>
              <a:rPr lang="ru-RU" sz="1600" dirty="0" smtClean="0"/>
              <a:t>Катер-катера</a:t>
            </a:r>
          </a:p>
          <a:p>
            <a:pPr marL="0" indent="0">
              <a:buNone/>
            </a:pPr>
            <a:r>
              <a:rPr lang="ru-RU" sz="1600" dirty="0" smtClean="0"/>
              <a:t>Китель-кителя</a:t>
            </a:r>
          </a:p>
          <a:p>
            <a:pPr marL="0" indent="0">
              <a:buNone/>
            </a:pPr>
            <a:r>
              <a:rPr lang="ru-RU" sz="1600" dirty="0" smtClean="0"/>
              <a:t>Колокол-колокола</a:t>
            </a:r>
          </a:p>
          <a:p>
            <a:pPr marL="0" indent="0">
              <a:buNone/>
            </a:pPr>
            <a:r>
              <a:rPr lang="ru-RU" sz="1600" dirty="0" smtClean="0"/>
              <a:t>Кузов-кузова</a:t>
            </a:r>
          </a:p>
          <a:p>
            <a:pPr marL="0" indent="0">
              <a:buNone/>
            </a:pPr>
            <a:r>
              <a:rPr lang="ru-RU" sz="1600" dirty="0" smtClean="0"/>
              <a:t>Купол-купола</a:t>
            </a:r>
          </a:p>
          <a:p>
            <a:pPr marL="0" indent="0">
              <a:buNone/>
            </a:pPr>
            <a:r>
              <a:rPr lang="ru-RU" sz="1600" dirty="0" smtClean="0"/>
              <a:t>Кучер-кучера</a:t>
            </a:r>
          </a:p>
          <a:p>
            <a:pPr marL="0" indent="0">
              <a:buNone/>
            </a:pPr>
            <a:r>
              <a:rPr lang="ru-RU" sz="1600" dirty="0" smtClean="0"/>
              <a:t>Окорок-окорока</a:t>
            </a:r>
          </a:p>
          <a:p>
            <a:pPr>
              <a:buNone/>
            </a:pPr>
            <a:r>
              <a:rPr lang="ru-RU" sz="1700" dirty="0" smtClean="0"/>
              <a:t>Округ-округа</a:t>
            </a:r>
          </a:p>
          <a:p>
            <a:pPr>
              <a:buNone/>
            </a:pPr>
            <a:r>
              <a:rPr lang="ru-RU" sz="1700" dirty="0" smtClean="0"/>
              <a:t>Ордер - ордера</a:t>
            </a:r>
          </a:p>
          <a:p>
            <a:pPr>
              <a:buNone/>
            </a:pPr>
            <a:r>
              <a:rPr lang="ru-RU" sz="1700" dirty="0" smtClean="0"/>
              <a:t>Паспорт- паспорта</a:t>
            </a:r>
          </a:p>
          <a:p>
            <a:pPr>
              <a:buNone/>
            </a:pPr>
            <a:r>
              <a:rPr lang="ru-RU" sz="1700" dirty="0" smtClean="0"/>
              <a:t>Повар- повара</a:t>
            </a:r>
          </a:p>
          <a:p>
            <a:pPr>
              <a:buNone/>
            </a:pPr>
            <a:r>
              <a:rPr lang="ru-RU" sz="1700" dirty="0" smtClean="0"/>
              <a:t>Погреб- погреба</a:t>
            </a:r>
          </a:p>
          <a:p>
            <a:pPr>
              <a:buNone/>
            </a:pPr>
            <a:r>
              <a:rPr lang="ru-RU" sz="1700" dirty="0" smtClean="0"/>
              <a:t>Профессор- профессора</a:t>
            </a:r>
          </a:p>
          <a:p>
            <a:pPr>
              <a:buNone/>
            </a:pPr>
            <a:r>
              <a:rPr lang="ru-RU" sz="1700" dirty="0" smtClean="0"/>
              <a:t>Пояс- пояса</a:t>
            </a:r>
          </a:p>
          <a:p>
            <a:pPr>
              <a:buNone/>
            </a:pPr>
            <a:r>
              <a:rPr lang="ru-RU" sz="1700" dirty="0" smtClean="0"/>
              <a:t>Сорт- сорта</a:t>
            </a:r>
          </a:p>
          <a:p>
            <a:pPr marL="0" indent="0">
              <a:buNone/>
            </a:pP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176422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606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207968"/>
          </a:xfrm>
        </p:spPr>
        <p:txBody>
          <a:bodyPr/>
          <a:lstStyle/>
          <a:p>
            <a:r>
              <a:rPr lang="ru-RU" sz="2000" dirty="0" smtClean="0"/>
              <a:t>Стог- стога</a:t>
            </a:r>
          </a:p>
          <a:p>
            <a:r>
              <a:rPr lang="ru-RU" sz="2000" dirty="0" smtClean="0"/>
              <a:t>Сторож-сторожа</a:t>
            </a:r>
          </a:p>
          <a:p>
            <a:r>
              <a:rPr lang="ru-RU" sz="2000" dirty="0" smtClean="0"/>
              <a:t>Тенор- Тенора</a:t>
            </a:r>
          </a:p>
          <a:p>
            <a:r>
              <a:rPr lang="ru-RU" sz="2000" dirty="0" smtClean="0"/>
              <a:t>Терем-терема</a:t>
            </a:r>
          </a:p>
          <a:p>
            <a:r>
              <a:rPr lang="ru-RU" sz="2000" dirty="0" smtClean="0"/>
              <a:t>Тополь-тополя</a:t>
            </a:r>
          </a:p>
          <a:p>
            <a:r>
              <a:rPr lang="ru-RU" sz="2000" dirty="0" smtClean="0"/>
              <a:t>Фельдшер- фельдшера</a:t>
            </a:r>
          </a:p>
          <a:p>
            <a:r>
              <a:rPr lang="ru-RU" sz="2000" dirty="0" smtClean="0"/>
              <a:t>Флюгер-флюгера</a:t>
            </a:r>
          </a:p>
          <a:p>
            <a:r>
              <a:rPr lang="ru-RU" sz="2000" dirty="0" smtClean="0"/>
              <a:t>Хутор- хутора</a:t>
            </a:r>
          </a:p>
          <a:p>
            <a:r>
              <a:rPr lang="ru-RU" sz="2000" dirty="0" smtClean="0"/>
              <a:t>Штабель- штабеля</a:t>
            </a:r>
          </a:p>
          <a:p>
            <a:r>
              <a:rPr lang="ru-RU" sz="2000" dirty="0" smtClean="0"/>
              <a:t>Штемпель- штемпеля</a:t>
            </a:r>
          </a:p>
          <a:p>
            <a:r>
              <a:rPr lang="ru-RU" sz="2000" dirty="0" smtClean="0"/>
              <a:t>Якорь- якоря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385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36004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Примечание: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48680"/>
            <a:ext cx="9036496" cy="6120680"/>
          </a:xfrm>
        </p:spPr>
        <p:txBody>
          <a:bodyPr>
            <a:normAutofit/>
          </a:bodyPr>
          <a:lstStyle/>
          <a:p>
            <a:r>
              <a:rPr lang="ru-RU" dirty="0" smtClean="0"/>
              <a:t>Корпус</a:t>
            </a:r>
            <a:r>
              <a:rPr lang="ru-RU" dirty="0" smtClean="0">
                <a:solidFill>
                  <a:srgbClr val="FF0000"/>
                </a:solidFill>
              </a:rPr>
              <a:t>ы</a:t>
            </a:r>
            <a:r>
              <a:rPr lang="ru-RU" dirty="0" smtClean="0"/>
              <a:t>(туловища)-корпус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(здания)</a:t>
            </a:r>
          </a:p>
          <a:p>
            <a:r>
              <a:rPr lang="ru-RU" dirty="0" smtClean="0"/>
              <a:t>Лагер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(</a:t>
            </a:r>
            <a:r>
              <a:rPr lang="ru-RU" dirty="0" err="1" smtClean="0"/>
              <a:t>полит.группировки</a:t>
            </a:r>
            <a:r>
              <a:rPr lang="ru-RU" dirty="0" smtClean="0"/>
              <a:t>)-лагер</a:t>
            </a:r>
            <a:r>
              <a:rPr lang="ru-RU" dirty="0" smtClean="0">
                <a:solidFill>
                  <a:srgbClr val="FF0000"/>
                </a:solidFill>
              </a:rPr>
              <a:t>я</a:t>
            </a:r>
            <a:r>
              <a:rPr lang="ru-RU" dirty="0" smtClean="0"/>
              <a:t>(туристические)</a:t>
            </a:r>
          </a:p>
          <a:p>
            <a:r>
              <a:rPr lang="ru-RU" dirty="0" smtClean="0"/>
              <a:t>Муж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 (</a:t>
            </a:r>
            <a:r>
              <a:rPr lang="ru-RU" dirty="0" err="1" smtClean="0"/>
              <a:t>госуд</a:t>
            </a:r>
            <a:r>
              <a:rPr lang="ru-RU" dirty="0" smtClean="0"/>
              <a:t>-е)-мужь</a:t>
            </a:r>
            <a:r>
              <a:rPr lang="ru-RU" dirty="0" smtClean="0">
                <a:solidFill>
                  <a:srgbClr val="FF0000"/>
                </a:solidFill>
              </a:rPr>
              <a:t>я</a:t>
            </a:r>
            <a:r>
              <a:rPr lang="ru-RU" dirty="0" smtClean="0"/>
              <a:t> ( в семьях)</a:t>
            </a:r>
          </a:p>
          <a:p>
            <a:r>
              <a:rPr lang="ru-RU" dirty="0"/>
              <a:t>з</a:t>
            </a:r>
            <a:r>
              <a:rPr lang="ru-RU" dirty="0" smtClean="0"/>
              <a:t>уб</a:t>
            </a:r>
            <a:r>
              <a:rPr lang="ru-RU" dirty="0" smtClean="0">
                <a:solidFill>
                  <a:srgbClr val="FF0000"/>
                </a:solidFill>
              </a:rPr>
              <a:t>ы</a:t>
            </a:r>
            <a:r>
              <a:rPr lang="ru-RU" dirty="0" smtClean="0"/>
              <a:t> (у человека)- зубь</a:t>
            </a:r>
            <a:r>
              <a:rPr lang="ru-RU" dirty="0" smtClean="0">
                <a:solidFill>
                  <a:srgbClr val="FF0000"/>
                </a:solidFill>
              </a:rPr>
              <a:t>я</a:t>
            </a:r>
            <a:r>
              <a:rPr lang="ru-RU" dirty="0" smtClean="0"/>
              <a:t> (у пилы)</a:t>
            </a:r>
          </a:p>
          <a:p>
            <a:r>
              <a:rPr lang="ru-RU" dirty="0" smtClean="0"/>
              <a:t>Пропуск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 (пробелы)-пропуск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 (документы)</a:t>
            </a:r>
          </a:p>
          <a:p>
            <a:r>
              <a:rPr lang="ru-RU" dirty="0" smtClean="0"/>
              <a:t>Орден</a:t>
            </a:r>
            <a:r>
              <a:rPr lang="ru-RU" dirty="0" smtClean="0">
                <a:solidFill>
                  <a:srgbClr val="FF0000"/>
                </a:solidFill>
              </a:rPr>
              <a:t>ы</a:t>
            </a:r>
            <a:r>
              <a:rPr lang="ru-RU" dirty="0" smtClean="0"/>
              <a:t> (рыцарские, монашеские)-орден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 (победы)</a:t>
            </a:r>
          </a:p>
          <a:p>
            <a:r>
              <a:rPr lang="ru-RU" dirty="0" smtClean="0"/>
              <a:t>Образ</a:t>
            </a:r>
            <a:r>
              <a:rPr lang="ru-RU" dirty="0" smtClean="0">
                <a:solidFill>
                  <a:srgbClr val="FF0000"/>
                </a:solidFill>
              </a:rPr>
              <a:t>ы</a:t>
            </a:r>
            <a:r>
              <a:rPr lang="ru-RU" dirty="0" smtClean="0"/>
              <a:t> (</a:t>
            </a:r>
            <a:r>
              <a:rPr lang="ru-RU" dirty="0" err="1" smtClean="0"/>
              <a:t>худож</a:t>
            </a:r>
            <a:r>
              <a:rPr lang="ru-RU" dirty="0" smtClean="0"/>
              <a:t>.)-образ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(иконы)</a:t>
            </a:r>
          </a:p>
          <a:p>
            <a:r>
              <a:rPr lang="ru-RU" dirty="0" smtClean="0"/>
              <a:t>Тон</a:t>
            </a:r>
            <a:r>
              <a:rPr lang="ru-RU" dirty="0" smtClean="0">
                <a:solidFill>
                  <a:srgbClr val="FF0000"/>
                </a:solidFill>
              </a:rPr>
              <a:t>ы</a:t>
            </a:r>
            <a:r>
              <a:rPr lang="ru-RU" dirty="0" smtClean="0"/>
              <a:t>(звуки)- тон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 (оттенки цвета)</a:t>
            </a:r>
          </a:p>
          <a:p>
            <a:r>
              <a:rPr lang="ru-RU" dirty="0" smtClean="0"/>
              <a:t>Хлеб</a:t>
            </a:r>
            <a:r>
              <a:rPr lang="ru-RU" dirty="0" smtClean="0">
                <a:solidFill>
                  <a:srgbClr val="FF0000"/>
                </a:solidFill>
              </a:rPr>
              <a:t>ы</a:t>
            </a:r>
            <a:r>
              <a:rPr lang="ru-RU" dirty="0" smtClean="0"/>
              <a:t>(</a:t>
            </a:r>
            <a:r>
              <a:rPr lang="ru-RU" dirty="0" err="1" smtClean="0"/>
              <a:t>пищ.продукты</a:t>
            </a:r>
            <a:r>
              <a:rPr lang="ru-RU" dirty="0" smtClean="0"/>
              <a:t>)- хлеб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(злаки)</a:t>
            </a:r>
          </a:p>
          <a:p>
            <a:r>
              <a:rPr lang="ru-RU" dirty="0" smtClean="0"/>
              <a:t>Дно-донь</a:t>
            </a:r>
            <a:r>
              <a:rPr lang="ru-RU" b="1" dirty="0" smtClean="0">
                <a:solidFill>
                  <a:srgbClr val="FF0000"/>
                </a:solidFill>
              </a:rPr>
              <a:t>я</a:t>
            </a:r>
          </a:p>
          <a:p>
            <a:r>
              <a:rPr lang="ru-RU" dirty="0" smtClean="0"/>
              <a:t>Курица-кур</a:t>
            </a:r>
            <a:r>
              <a:rPr lang="ru-RU" b="1" dirty="0" smtClean="0">
                <a:solidFill>
                  <a:srgbClr val="FF0000"/>
                </a:solidFill>
              </a:rPr>
              <a:t>ы</a:t>
            </a:r>
          </a:p>
          <a:p>
            <a:r>
              <a:rPr lang="ru-RU" dirty="0" smtClean="0"/>
              <a:t>Человек-люди</a:t>
            </a:r>
          </a:p>
          <a:p>
            <a:r>
              <a:rPr lang="ru-RU" dirty="0" smtClean="0"/>
              <a:t>Ребёнок –дети</a:t>
            </a:r>
          </a:p>
          <a:p>
            <a:r>
              <a:rPr lang="ru-RU" dirty="0" smtClean="0"/>
              <a:t>Полено-поленья    судно-суда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459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Названия овощей и фруктов (</a:t>
            </a:r>
            <a:r>
              <a:rPr lang="ru-RU" sz="2400" b="1" dirty="0" err="1" smtClean="0"/>
              <a:t>Р.п</a:t>
            </a:r>
            <a:r>
              <a:rPr lang="ru-RU" sz="2400" b="1" dirty="0" smtClean="0"/>
              <a:t>. , мн.число окончание -ОВ)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/>
              <a:t>Абрикосы-абрикос</a:t>
            </a:r>
            <a:r>
              <a:rPr lang="ru-RU" sz="1800" b="1" dirty="0" smtClean="0">
                <a:solidFill>
                  <a:srgbClr val="FF0000"/>
                </a:solidFill>
              </a:rPr>
              <a:t>ов</a:t>
            </a:r>
          </a:p>
          <a:p>
            <a:pPr marL="0" indent="0">
              <a:buNone/>
            </a:pPr>
            <a:r>
              <a:rPr lang="ru-RU" sz="1800" dirty="0" smtClean="0"/>
              <a:t>Ананасы - ананасов</a:t>
            </a:r>
          </a:p>
          <a:p>
            <a:pPr marL="0" indent="0">
              <a:buNone/>
            </a:pPr>
            <a:r>
              <a:rPr lang="ru-RU" sz="1800" dirty="0" smtClean="0"/>
              <a:t>Апельсины- апельсинов</a:t>
            </a:r>
          </a:p>
          <a:p>
            <a:pPr marL="0" indent="0">
              <a:buNone/>
            </a:pPr>
            <a:r>
              <a:rPr lang="ru-RU" sz="1800" dirty="0" smtClean="0"/>
              <a:t>Баклажаны- баклажанов</a:t>
            </a:r>
          </a:p>
          <a:p>
            <a:pPr marL="0" indent="0">
              <a:buNone/>
            </a:pPr>
            <a:r>
              <a:rPr lang="ru-RU" sz="1800" dirty="0" smtClean="0"/>
              <a:t>Бананы- бананов</a:t>
            </a:r>
          </a:p>
          <a:p>
            <a:pPr marL="0" indent="0">
              <a:buNone/>
            </a:pPr>
            <a:r>
              <a:rPr lang="ru-RU" sz="1800" dirty="0" smtClean="0"/>
              <a:t>Гранаты- гранатов</a:t>
            </a:r>
          </a:p>
          <a:p>
            <a:pPr marL="0" indent="0">
              <a:buNone/>
            </a:pPr>
            <a:r>
              <a:rPr lang="ru-RU" sz="1800" dirty="0" smtClean="0"/>
              <a:t>Лимоны- лимонов</a:t>
            </a:r>
          </a:p>
          <a:p>
            <a:pPr marL="0" indent="0">
              <a:buNone/>
            </a:pPr>
            <a:r>
              <a:rPr lang="ru-RU" sz="1800" dirty="0" smtClean="0"/>
              <a:t>Мандарины- мандаринов</a:t>
            </a:r>
          </a:p>
          <a:p>
            <a:pPr marL="0" indent="0">
              <a:buNone/>
            </a:pPr>
            <a:r>
              <a:rPr lang="ru-RU" sz="1800" dirty="0" smtClean="0"/>
              <a:t>Патиссоны- патиссонов</a:t>
            </a:r>
          </a:p>
          <a:p>
            <a:pPr marL="0" indent="0">
              <a:buNone/>
            </a:pPr>
            <a:r>
              <a:rPr lang="ru-RU" sz="1800" dirty="0" smtClean="0"/>
              <a:t>Помидоры- помидоров</a:t>
            </a:r>
          </a:p>
          <a:p>
            <a:pPr marL="0" indent="0">
              <a:buNone/>
            </a:pPr>
            <a:r>
              <a:rPr lang="ru-RU" sz="1800" dirty="0" smtClean="0"/>
              <a:t>Томаты- томатов</a:t>
            </a:r>
          </a:p>
          <a:p>
            <a:pPr marL="0" indent="0">
              <a:buNone/>
            </a:pPr>
            <a:r>
              <a:rPr lang="ru-RU" sz="1800" b="1" dirty="0" smtClean="0">
                <a:solidFill>
                  <a:srgbClr val="FF0000"/>
                </a:solidFill>
              </a:rPr>
              <a:t>НО:</a:t>
            </a:r>
          </a:p>
          <a:p>
            <a:r>
              <a:rPr lang="ru-RU" sz="1800" dirty="0" err="1" smtClean="0"/>
              <a:t>Дыни-дынь</a:t>
            </a:r>
            <a:endParaRPr lang="ru-RU" sz="1800" dirty="0" smtClean="0"/>
          </a:p>
          <a:p>
            <a:r>
              <a:rPr lang="ru-RU" sz="1800" dirty="0" smtClean="0"/>
              <a:t>Сливы-слив</a:t>
            </a:r>
          </a:p>
          <a:p>
            <a:r>
              <a:rPr lang="ru-RU" sz="1800" dirty="0" smtClean="0"/>
              <a:t>Яблоки-яблок</a:t>
            </a:r>
          </a:p>
          <a:p>
            <a:pPr marL="0" indent="0">
              <a:buNone/>
            </a:pPr>
            <a:endParaRPr lang="ru-RU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60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1034</TotalTime>
  <Words>1880</Words>
  <Application>Microsoft Office PowerPoint</Application>
  <PresentationFormat>Экран (4:3)</PresentationFormat>
  <Paragraphs>453</Paragraphs>
  <Slides>40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4" baseType="lpstr">
      <vt:lpstr>Arial</vt:lpstr>
      <vt:lpstr>Calibri</vt:lpstr>
      <vt:lpstr>Calibri Light</vt:lpstr>
      <vt:lpstr>Тема Office</vt:lpstr>
      <vt:lpstr>Задание № 7  ЕГЭ</vt:lpstr>
      <vt:lpstr>Морфологические нормы имен существительных</vt:lpstr>
      <vt:lpstr>Морфологические нормы имен существительных</vt:lpstr>
      <vt:lpstr>Множественное число имен существительных </vt:lpstr>
      <vt:lpstr>Презентация PowerPoint</vt:lpstr>
      <vt:lpstr>И.п. множестенного числа   сущ-х   - окончание А/Я</vt:lpstr>
      <vt:lpstr>Презентация PowerPoint</vt:lpstr>
      <vt:lpstr>Примечание:</vt:lpstr>
      <vt:lpstr>Названия овощей и фруктов (Р.п. , мн.число окончание -ОВ)</vt:lpstr>
      <vt:lpstr>Названия парных предметов  (Р.п., мн.число – нулевое оакончание)</vt:lpstr>
      <vt:lpstr>Презентация PowerPoint</vt:lpstr>
      <vt:lpstr>Название национальностей  (Р.п., мн.ч. – нулевое окончание)</vt:lpstr>
      <vt:lpstr>Сущ. ср.р. на ЦЕ в Р.п. мн.ч    окончание   -ЕЦ                   </vt:lpstr>
      <vt:lpstr>Группы людей по роду деятельности    имеют нулевое окончание в Р.п. мн.числа </vt:lpstr>
      <vt:lpstr>Сущ. ср.р на ЬЕ без ударения, жен.р. на ЬЯ без ударения  ( Р.п., мн.ч.)-ИЙ</vt:lpstr>
      <vt:lpstr>Презентация PowerPoint</vt:lpstr>
      <vt:lpstr>Сущ.ср.р.на ЬЁ, жен.р. на ЬЯ под ударением в Р.п. мн.ч.  имеют  окончание -ЕЙ</vt:lpstr>
      <vt:lpstr>Запомнить!!!</vt:lpstr>
      <vt:lpstr>Запомнить!!!</vt:lpstr>
      <vt:lpstr>Запомнить!!!</vt:lpstr>
      <vt:lpstr>Запомнить!!!</vt:lpstr>
      <vt:lpstr>Род имен существительных</vt:lpstr>
      <vt:lpstr>Морфологические нормы имен прилагательных</vt:lpstr>
      <vt:lpstr>Морфологические нормы местоимений </vt:lpstr>
      <vt:lpstr>Морфологические нормы глаголов</vt:lpstr>
      <vt:lpstr>Морфологические нормы глаголов</vt:lpstr>
      <vt:lpstr>  Запомнить!!!</vt:lpstr>
      <vt:lpstr>Форма прошедшего времени: </vt:lpstr>
      <vt:lpstr>Презентация PowerPoint</vt:lpstr>
      <vt:lpstr>Морфологические нормы причастий</vt:lpstr>
      <vt:lpstr>Морфологические нормы деепричастий</vt:lpstr>
      <vt:lpstr>Морфологические нормы числительных</vt:lpstr>
      <vt:lpstr>Морфологические нормы числительных</vt:lpstr>
      <vt:lpstr>Морфологические нормы числительных</vt:lpstr>
      <vt:lpstr>Склонение числительных (40, 90, 100)</vt:lpstr>
      <vt:lpstr>Склонение числительных (50,60,70,80)</vt:lpstr>
      <vt:lpstr>Склонение числительных (200,300,400)</vt:lpstr>
      <vt:lpstr>Склонение числительных (500,600,700,800,900)</vt:lpstr>
      <vt:lpstr>Склонение дробных числительных полтора, полторы, полтораста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№ 7  ЕГЭ</dc:title>
  <dc:creator>Дом</dc:creator>
  <cp:lastModifiedBy>Жанетта</cp:lastModifiedBy>
  <cp:revision>87</cp:revision>
  <dcterms:created xsi:type="dcterms:W3CDTF">2019-05-05T12:22:26Z</dcterms:created>
  <dcterms:modified xsi:type="dcterms:W3CDTF">2025-01-16T12:25:19Z</dcterms:modified>
</cp:coreProperties>
</file>